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4"/>
  </p:sldMasterIdLst>
  <p:notesMasterIdLst>
    <p:notesMasterId r:id="rId24"/>
  </p:notesMasterIdLst>
  <p:sldIdLst>
    <p:sldId id="332" r:id="rId5"/>
    <p:sldId id="335" r:id="rId6"/>
    <p:sldId id="336" r:id="rId7"/>
    <p:sldId id="333" r:id="rId8"/>
    <p:sldId id="350" r:id="rId9"/>
    <p:sldId id="339" r:id="rId10"/>
    <p:sldId id="334" r:id="rId11"/>
    <p:sldId id="337" r:id="rId12"/>
    <p:sldId id="340" r:id="rId13"/>
    <p:sldId id="349" r:id="rId14"/>
    <p:sldId id="341" r:id="rId15"/>
    <p:sldId id="343" r:id="rId16"/>
    <p:sldId id="348" r:id="rId17"/>
    <p:sldId id="342" r:id="rId18"/>
    <p:sldId id="344" r:id="rId19"/>
    <p:sldId id="347" r:id="rId20"/>
    <p:sldId id="338" r:id="rId21"/>
    <p:sldId id="345" r:id="rId22"/>
    <p:sldId id="346" r:id="rId2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2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2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2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2400" kern="1200">
        <a:solidFill>
          <a:schemeClr val="tx1"/>
        </a:solidFill>
        <a:latin typeface="Verdana"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CC3BB94D-6B10-403A-B19E-14AE753F982A}">
          <p14:sldIdLst>
            <p14:sldId id="332"/>
            <p14:sldId id="335"/>
            <p14:sldId id="336"/>
            <p14:sldId id="333"/>
            <p14:sldId id="350"/>
            <p14:sldId id="339"/>
            <p14:sldId id="334"/>
            <p14:sldId id="337"/>
            <p14:sldId id="340"/>
            <p14:sldId id="349"/>
            <p14:sldId id="341"/>
            <p14:sldId id="343"/>
            <p14:sldId id="348"/>
            <p14:sldId id="342"/>
            <p14:sldId id="344"/>
            <p14:sldId id="347"/>
            <p14:sldId id="338"/>
            <p14:sldId id="345"/>
            <p14:sldId id="346"/>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6E19"/>
    <a:srgbClr val="EEB500"/>
    <a:srgbClr val="840B55"/>
    <a:srgbClr val="EEDC00"/>
    <a:srgbClr val="425563"/>
    <a:srgbClr val="00677F"/>
    <a:srgbClr val="00AEC7"/>
    <a:srgbClr val="BF68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65" autoAdjust="0"/>
    <p:restoredTop sz="81113" autoAdjust="0"/>
  </p:normalViewPr>
  <p:slideViewPr>
    <p:cSldViewPr>
      <p:cViewPr varScale="1">
        <p:scale>
          <a:sx n="62" d="100"/>
          <a:sy n="62" d="100"/>
        </p:scale>
        <p:origin x="-70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internal\division\em\Functions\1%20Environment%20&amp;%20Energy\Green%20Impact\GI%20number%20recor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 (2)'!$S$5</c:f>
              <c:strCache>
                <c:ptCount val="1"/>
                <c:pt idx="0">
                  <c:v>Labs</c:v>
                </c:pt>
              </c:strCache>
            </c:strRef>
          </c:tx>
          <c:spPr>
            <a:solidFill>
              <a:srgbClr val="92D050"/>
            </a:solidFill>
          </c:spPr>
          <c:invertIfNegative val="0"/>
          <c:cat>
            <c:strRef>
              <c:f>'Sheet1 (2)'!$T$1:$W$1</c:f>
              <c:strCache>
                <c:ptCount val="4"/>
                <c:pt idx="0">
                  <c:v>2012-13</c:v>
                </c:pt>
                <c:pt idx="1">
                  <c:v>2013-14</c:v>
                </c:pt>
                <c:pt idx="2">
                  <c:v>2014-15</c:v>
                </c:pt>
                <c:pt idx="3">
                  <c:v>2015-16</c:v>
                </c:pt>
              </c:strCache>
            </c:strRef>
          </c:cat>
          <c:val>
            <c:numRef>
              <c:f>'Sheet1 (2)'!$T$5:$W$5</c:f>
              <c:numCache>
                <c:formatCode>General</c:formatCode>
                <c:ptCount val="4"/>
                <c:pt idx="0">
                  <c:v>2</c:v>
                </c:pt>
                <c:pt idx="1">
                  <c:v>3</c:v>
                </c:pt>
                <c:pt idx="2">
                  <c:v>2</c:v>
                </c:pt>
                <c:pt idx="3">
                  <c:v>5</c:v>
                </c:pt>
              </c:numCache>
            </c:numRef>
          </c:val>
        </c:ser>
        <c:ser>
          <c:idx val="1"/>
          <c:order val="1"/>
          <c:tx>
            <c:strRef>
              <c:f>'Sheet1 (2)'!$S$2</c:f>
              <c:strCache>
                <c:ptCount val="1"/>
                <c:pt idx="0">
                  <c:v>Bronze</c:v>
                </c:pt>
              </c:strCache>
            </c:strRef>
          </c:tx>
          <c:spPr>
            <a:solidFill>
              <a:srgbClr val="D56E19"/>
            </a:solidFill>
          </c:spPr>
          <c:invertIfNegative val="0"/>
          <c:cat>
            <c:strRef>
              <c:f>'Sheet1 (2)'!$T$1:$W$1</c:f>
              <c:strCache>
                <c:ptCount val="4"/>
                <c:pt idx="0">
                  <c:v>2012-13</c:v>
                </c:pt>
                <c:pt idx="1">
                  <c:v>2013-14</c:v>
                </c:pt>
                <c:pt idx="2">
                  <c:v>2014-15</c:v>
                </c:pt>
                <c:pt idx="3">
                  <c:v>2015-16</c:v>
                </c:pt>
              </c:strCache>
            </c:strRef>
          </c:cat>
          <c:val>
            <c:numRef>
              <c:f>'Sheet1 (2)'!$T$2:$W$2</c:f>
              <c:numCache>
                <c:formatCode>General</c:formatCode>
                <c:ptCount val="4"/>
                <c:pt idx="0">
                  <c:v>10</c:v>
                </c:pt>
                <c:pt idx="1">
                  <c:v>17</c:v>
                </c:pt>
                <c:pt idx="2">
                  <c:v>9</c:v>
                </c:pt>
                <c:pt idx="3">
                  <c:v>10</c:v>
                </c:pt>
              </c:numCache>
            </c:numRef>
          </c:val>
        </c:ser>
        <c:ser>
          <c:idx val="2"/>
          <c:order val="2"/>
          <c:tx>
            <c:strRef>
              <c:f>'Sheet1 (2)'!$S$3</c:f>
              <c:strCache>
                <c:ptCount val="1"/>
                <c:pt idx="0">
                  <c:v>Silver</c:v>
                </c:pt>
              </c:strCache>
            </c:strRef>
          </c:tx>
          <c:spPr>
            <a:solidFill>
              <a:schemeClr val="bg1">
                <a:lumMod val="75000"/>
              </a:schemeClr>
            </a:solidFill>
          </c:spPr>
          <c:invertIfNegative val="0"/>
          <c:cat>
            <c:strRef>
              <c:f>'Sheet1 (2)'!$T$1:$W$1</c:f>
              <c:strCache>
                <c:ptCount val="4"/>
                <c:pt idx="0">
                  <c:v>2012-13</c:v>
                </c:pt>
                <c:pt idx="1">
                  <c:v>2013-14</c:v>
                </c:pt>
                <c:pt idx="2">
                  <c:v>2014-15</c:v>
                </c:pt>
                <c:pt idx="3">
                  <c:v>2015-16</c:v>
                </c:pt>
              </c:strCache>
            </c:strRef>
          </c:cat>
          <c:val>
            <c:numRef>
              <c:f>'Sheet1 (2)'!$T$3:$W$3</c:f>
              <c:numCache>
                <c:formatCode>General</c:formatCode>
                <c:ptCount val="4"/>
                <c:pt idx="0">
                  <c:v>1</c:v>
                </c:pt>
                <c:pt idx="1">
                  <c:v>15</c:v>
                </c:pt>
                <c:pt idx="2">
                  <c:v>16</c:v>
                </c:pt>
                <c:pt idx="3">
                  <c:v>6</c:v>
                </c:pt>
              </c:numCache>
            </c:numRef>
          </c:val>
        </c:ser>
        <c:ser>
          <c:idx val="3"/>
          <c:order val="3"/>
          <c:tx>
            <c:strRef>
              <c:f>'Sheet1 (2)'!$S$4</c:f>
              <c:strCache>
                <c:ptCount val="1"/>
                <c:pt idx="0">
                  <c:v>Gold</c:v>
                </c:pt>
              </c:strCache>
            </c:strRef>
          </c:tx>
          <c:spPr>
            <a:solidFill>
              <a:srgbClr val="FFC000"/>
            </a:solidFill>
          </c:spPr>
          <c:invertIfNegative val="0"/>
          <c:cat>
            <c:strRef>
              <c:f>'Sheet1 (2)'!$T$1:$W$1</c:f>
              <c:strCache>
                <c:ptCount val="4"/>
                <c:pt idx="0">
                  <c:v>2012-13</c:v>
                </c:pt>
                <c:pt idx="1">
                  <c:v>2013-14</c:v>
                </c:pt>
                <c:pt idx="2">
                  <c:v>2014-15</c:v>
                </c:pt>
                <c:pt idx="3">
                  <c:v>2015-16</c:v>
                </c:pt>
              </c:strCache>
            </c:strRef>
          </c:cat>
          <c:val>
            <c:numRef>
              <c:f>'Sheet1 (2)'!$T$4:$W$4</c:f>
              <c:numCache>
                <c:formatCode>General</c:formatCode>
                <c:ptCount val="4"/>
                <c:pt idx="0">
                  <c:v>3</c:v>
                </c:pt>
                <c:pt idx="1">
                  <c:v>6</c:v>
                </c:pt>
                <c:pt idx="2">
                  <c:v>9</c:v>
                </c:pt>
                <c:pt idx="3">
                  <c:v>17</c:v>
                </c:pt>
              </c:numCache>
            </c:numRef>
          </c:val>
        </c:ser>
        <c:ser>
          <c:idx val="4"/>
          <c:order val="4"/>
          <c:tx>
            <c:strRef>
              <c:f>'Sheet1 (2)'!$S$6</c:f>
              <c:strCache>
                <c:ptCount val="1"/>
                <c:pt idx="0">
                  <c:v>Excellence</c:v>
                </c:pt>
              </c:strCache>
            </c:strRef>
          </c:tx>
          <c:spPr>
            <a:solidFill>
              <a:srgbClr val="7030A0"/>
            </a:solidFill>
          </c:spPr>
          <c:invertIfNegative val="0"/>
          <c:cat>
            <c:strRef>
              <c:f>'Sheet1 (2)'!$T$1:$W$1</c:f>
              <c:strCache>
                <c:ptCount val="4"/>
                <c:pt idx="0">
                  <c:v>2012-13</c:v>
                </c:pt>
                <c:pt idx="1">
                  <c:v>2013-14</c:v>
                </c:pt>
                <c:pt idx="2">
                  <c:v>2014-15</c:v>
                </c:pt>
                <c:pt idx="3">
                  <c:v>2015-16</c:v>
                </c:pt>
              </c:strCache>
            </c:strRef>
          </c:cat>
          <c:val>
            <c:numRef>
              <c:f>'Sheet1 (2)'!$T$6:$W$6</c:f>
              <c:numCache>
                <c:formatCode>General</c:formatCode>
                <c:ptCount val="4"/>
                <c:pt idx="0">
                  <c:v>0</c:v>
                </c:pt>
                <c:pt idx="1">
                  <c:v>0</c:v>
                </c:pt>
                <c:pt idx="2">
                  <c:v>0</c:v>
                </c:pt>
                <c:pt idx="3">
                  <c:v>5</c:v>
                </c:pt>
              </c:numCache>
            </c:numRef>
          </c:val>
        </c:ser>
        <c:dLbls>
          <c:showLegendKey val="0"/>
          <c:showVal val="0"/>
          <c:showCatName val="0"/>
          <c:showSerName val="0"/>
          <c:showPercent val="0"/>
          <c:showBubbleSize val="0"/>
        </c:dLbls>
        <c:gapWidth val="75"/>
        <c:overlap val="100"/>
        <c:axId val="79607680"/>
        <c:axId val="79609216"/>
      </c:barChart>
      <c:catAx>
        <c:axId val="79607680"/>
        <c:scaling>
          <c:orientation val="minMax"/>
        </c:scaling>
        <c:delete val="0"/>
        <c:axPos val="b"/>
        <c:majorTickMark val="none"/>
        <c:minorTickMark val="none"/>
        <c:tickLblPos val="nextTo"/>
        <c:crossAx val="79609216"/>
        <c:crosses val="autoZero"/>
        <c:auto val="1"/>
        <c:lblAlgn val="ctr"/>
        <c:lblOffset val="100"/>
        <c:noMultiLvlLbl val="0"/>
      </c:catAx>
      <c:valAx>
        <c:axId val="79609216"/>
        <c:scaling>
          <c:orientation val="minMax"/>
          <c:max val="45"/>
          <c:min val="0"/>
        </c:scaling>
        <c:delete val="0"/>
        <c:axPos val="l"/>
        <c:majorGridlines/>
        <c:numFmt formatCode="General" sourceLinked="1"/>
        <c:majorTickMark val="none"/>
        <c:minorTickMark val="none"/>
        <c:tickLblPos val="nextTo"/>
        <c:spPr>
          <a:ln w="9525">
            <a:noFill/>
          </a:ln>
        </c:spPr>
        <c:crossAx val="79607680"/>
        <c:crosses val="autoZero"/>
        <c:crossBetween val="between"/>
      </c:valAx>
    </c:plotArea>
    <c:legend>
      <c:legendPos val="b"/>
      <c:layout/>
      <c:overlay val="0"/>
      <c:txPr>
        <a:bodyPr/>
        <a:lstStyle/>
        <a:p>
          <a:pPr>
            <a:defRPr b="1"/>
          </a:pPr>
          <a:endParaRPr lang="en-US"/>
        </a:p>
      </c:txPr>
    </c:legend>
    <c:plotVisOnly val="1"/>
    <c:dispBlanksAs val="gap"/>
    <c:showDLblsOverMax val="0"/>
  </c:chart>
  <c:txPr>
    <a:bodyPr/>
    <a:lstStyle/>
    <a:p>
      <a:pPr>
        <a:defRPr sz="14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B8D574-1160-4E41-A39A-C46062459769}" type="datetimeFigureOut">
              <a:rPr lang="en-GB" smtClean="0"/>
              <a:t>06/06/2016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8971CE-3663-4552-AA0E-CCF2872F421C}" type="slidenum">
              <a:rPr lang="en-GB" smtClean="0"/>
              <a:t>‹#›</a:t>
            </a:fld>
            <a:endParaRPr lang="en-GB"/>
          </a:p>
        </p:txBody>
      </p:sp>
    </p:spTree>
    <p:extLst>
      <p:ext uri="{BB962C8B-B14F-4D97-AF65-F5344CB8AC3E}">
        <p14:creationId xmlns:p14="http://schemas.microsoft.com/office/powerpoint/2010/main" val="2390633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60371-446A-409A-A409-5F1D1BDAB167}" type="slidenum">
              <a:rPr lang="en-GB" smtClean="0"/>
              <a:t>1</a:t>
            </a:fld>
            <a:endParaRPr lang="en-GB"/>
          </a:p>
        </p:txBody>
      </p:sp>
    </p:spTree>
    <p:extLst>
      <p:ext uri="{BB962C8B-B14F-4D97-AF65-F5344CB8AC3E}">
        <p14:creationId xmlns:p14="http://schemas.microsoft.com/office/powerpoint/2010/main" val="3404985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60371-446A-409A-A409-5F1D1BDAB167}" type="slidenum">
              <a:rPr lang="en-GB" smtClean="0"/>
              <a:t>10</a:t>
            </a:fld>
            <a:endParaRPr lang="en-GB"/>
          </a:p>
        </p:txBody>
      </p:sp>
    </p:spTree>
    <p:extLst>
      <p:ext uri="{BB962C8B-B14F-4D97-AF65-F5344CB8AC3E}">
        <p14:creationId xmlns:p14="http://schemas.microsoft.com/office/powerpoint/2010/main" val="3404985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60371-446A-409A-A409-5F1D1BDAB167}" type="slidenum">
              <a:rPr lang="en-GB" smtClean="0"/>
              <a:t>11</a:t>
            </a:fld>
            <a:endParaRPr lang="en-GB"/>
          </a:p>
        </p:txBody>
      </p:sp>
    </p:spTree>
    <p:extLst>
      <p:ext uri="{BB962C8B-B14F-4D97-AF65-F5344CB8AC3E}">
        <p14:creationId xmlns:p14="http://schemas.microsoft.com/office/powerpoint/2010/main" val="3404985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60371-446A-409A-A409-5F1D1BDAB167}" type="slidenum">
              <a:rPr lang="en-GB" smtClean="0"/>
              <a:t>12</a:t>
            </a:fld>
            <a:endParaRPr lang="en-GB"/>
          </a:p>
        </p:txBody>
      </p:sp>
    </p:spTree>
    <p:extLst>
      <p:ext uri="{BB962C8B-B14F-4D97-AF65-F5344CB8AC3E}">
        <p14:creationId xmlns:p14="http://schemas.microsoft.com/office/powerpoint/2010/main" val="3404985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60371-446A-409A-A409-5F1D1BDAB167}" type="slidenum">
              <a:rPr lang="en-GB" smtClean="0"/>
              <a:t>13</a:t>
            </a:fld>
            <a:endParaRPr lang="en-GB"/>
          </a:p>
        </p:txBody>
      </p:sp>
    </p:spTree>
    <p:extLst>
      <p:ext uri="{BB962C8B-B14F-4D97-AF65-F5344CB8AC3E}">
        <p14:creationId xmlns:p14="http://schemas.microsoft.com/office/powerpoint/2010/main" val="3404985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60371-446A-409A-A409-5F1D1BDAB167}" type="slidenum">
              <a:rPr lang="en-GB" smtClean="0"/>
              <a:t>14</a:t>
            </a:fld>
            <a:endParaRPr lang="en-GB"/>
          </a:p>
        </p:txBody>
      </p:sp>
    </p:spTree>
    <p:extLst>
      <p:ext uri="{BB962C8B-B14F-4D97-AF65-F5344CB8AC3E}">
        <p14:creationId xmlns:p14="http://schemas.microsoft.com/office/powerpoint/2010/main" val="3404985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60371-446A-409A-A409-5F1D1BDAB167}" type="slidenum">
              <a:rPr lang="en-GB" smtClean="0"/>
              <a:t>15</a:t>
            </a:fld>
            <a:endParaRPr lang="en-GB"/>
          </a:p>
        </p:txBody>
      </p:sp>
    </p:spTree>
    <p:extLst>
      <p:ext uri="{BB962C8B-B14F-4D97-AF65-F5344CB8AC3E}">
        <p14:creationId xmlns:p14="http://schemas.microsoft.com/office/powerpoint/2010/main" val="3404985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60371-446A-409A-A409-5F1D1BDAB167}" type="slidenum">
              <a:rPr lang="en-GB" smtClean="0"/>
              <a:t>16</a:t>
            </a:fld>
            <a:endParaRPr lang="en-GB"/>
          </a:p>
        </p:txBody>
      </p:sp>
    </p:spTree>
    <p:extLst>
      <p:ext uri="{BB962C8B-B14F-4D97-AF65-F5344CB8AC3E}">
        <p14:creationId xmlns:p14="http://schemas.microsoft.com/office/powerpoint/2010/main" val="3404985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60371-446A-409A-A409-5F1D1BDAB167}" type="slidenum">
              <a:rPr lang="en-GB" smtClean="0"/>
              <a:t>17</a:t>
            </a:fld>
            <a:endParaRPr lang="en-GB"/>
          </a:p>
        </p:txBody>
      </p:sp>
    </p:spTree>
    <p:extLst>
      <p:ext uri="{BB962C8B-B14F-4D97-AF65-F5344CB8AC3E}">
        <p14:creationId xmlns:p14="http://schemas.microsoft.com/office/powerpoint/2010/main" val="3404985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60371-446A-409A-A409-5F1D1BDAB167}" type="slidenum">
              <a:rPr lang="en-GB" smtClean="0"/>
              <a:t>18</a:t>
            </a:fld>
            <a:endParaRPr lang="en-GB"/>
          </a:p>
        </p:txBody>
      </p:sp>
    </p:spTree>
    <p:extLst>
      <p:ext uri="{BB962C8B-B14F-4D97-AF65-F5344CB8AC3E}">
        <p14:creationId xmlns:p14="http://schemas.microsoft.com/office/powerpoint/2010/main" val="3404985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60371-446A-409A-A409-5F1D1BDAB167}" type="slidenum">
              <a:rPr lang="en-GB" smtClean="0"/>
              <a:t>19</a:t>
            </a:fld>
            <a:endParaRPr lang="en-GB"/>
          </a:p>
        </p:txBody>
      </p:sp>
    </p:spTree>
    <p:extLst>
      <p:ext uri="{BB962C8B-B14F-4D97-AF65-F5344CB8AC3E}">
        <p14:creationId xmlns:p14="http://schemas.microsoft.com/office/powerpoint/2010/main" val="3404985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7AF264-0AED-441D-81FF-753B01D00695}" type="slidenum">
              <a:rPr lang="en-GB" smtClean="0"/>
              <a:t>2</a:t>
            </a:fld>
            <a:endParaRPr lang="en-GB"/>
          </a:p>
        </p:txBody>
      </p:sp>
    </p:spTree>
    <p:extLst>
      <p:ext uri="{BB962C8B-B14F-4D97-AF65-F5344CB8AC3E}">
        <p14:creationId xmlns:p14="http://schemas.microsoft.com/office/powerpoint/2010/main" val="2504365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60371-446A-409A-A409-5F1D1BDAB167}" type="slidenum">
              <a:rPr lang="en-GB" smtClean="0"/>
              <a:t>3</a:t>
            </a:fld>
            <a:endParaRPr lang="en-GB"/>
          </a:p>
        </p:txBody>
      </p:sp>
    </p:spTree>
    <p:extLst>
      <p:ext uri="{BB962C8B-B14F-4D97-AF65-F5344CB8AC3E}">
        <p14:creationId xmlns:p14="http://schemas.microsoft.com/office/powerpoint/2010/main" val="3404985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60371-446A-409A-A409-5F1D1BDAB167}" type="slidenum">
              <a:rPr lang="en-GB" smtClean="0"/>
              <a:t>4</a:t>
            </a:fld>
            <a:endParaRPr lang="en-GB"/>
          </a:p>
        </p:txBody>
      </p:sp>
    </p:spTree>
    <p:extLst>
      <p:ext uri="{BB962C8B-B14F-4D97-AF65-F5344CB8AC3E}">
        <p14:creationId xmlns:p14="http://schemas.microsoft.com/office/powerpoint/2010/main" val="3404985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60371-446A-409A-A409-5F1D1BDAB167}" type="slidenum">
              <a:rPr lang="en-GB" smtClean="0"/>
              <a:t>5</a:t>
            </a:fld>
            <a:endParaRPr lang="en-GB"/>
          </a:p>
        </p:txBody>
      </p:sp>
    </p:spTree>
    <p:extLst>
      <p:ext uri="{BB962C8B-B14F-4D97-AF65-F5344CB8AC3E}">
        <p14:creationId xmlns:p14="http://schemas.microsoft.com/office/powerpoint/2010/main" val="3404985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60371-446A-409A-A409-5F1D1BDAB167}" type="slidenum">
              <a:rPr lang="en-GB" smtClean="0"/>
              <a:t>6</a:t>
            </a:fld>
            <a:endParaRPr lang="en-GB"/>
          </a:p>
        </p:txBody>
      </p:sp>
    </p:spTree>
    <p:extLst>
      <p:ext uri="{BB962C8B-B14F-4D97-AF65-F5344CB8AC3E}">
        <p14:creationId xmlns:p14="http://schemas.microsoft.com/office/powerpoint/2010/main" val="3404985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60371-446A-409A-A409-5F1D1BDAB167}" type="slidenum">
              <a:rPr lang="en-GB" smtClean="0"/>
              <a:t>7</a:t>
            </a:fld>
            <a:endParaRPr lang="en-GB"/>
          </a:p>
        </p:txBody>
      </p:sp>
    </p:spTree>
    <p:extLst>
      <p:ext uri="{BB962C8B-B14F-4D97-AF65-F5344CB8AC3E}">
        <p14:creationId xmlns:p14="http://schemas.microsoft.com/office/powerpoint/2010/main" val="3404985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60371-446A-409A-A409-5F1D1BDAB167}" type="slidenum">
              <a:rPr lang="en-GB" smtClean="0"/>
              <a:t>8</a:t>
            </a:fld>
            <a:endParaRPr lang="en-GB"/>
          </a:p>
        </p:txBody>
      </p:sp>
    </p:spTree>
    <p:extLst>
      <p:ext uri="{BB962C8B-B14F-4D97-AF65-F5344CB8AC3E}">
        <p14:creationId xmlns:p14="http://schemas.microsoft.com/office/powerpoint/2010/main" val="3404985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60371-446A-409A-A409-5F1D1BDAB167}" type="slidenum">
              <a:rPr lang="en-GB" smtClean="0"/>
              <a:t>9</a:t>
            </a:fld>
            <a:endParaRPr lang="en-GB"/>
          </a:p>
        </p:txBody>
      </p:sp>
    </p:spTree>
    <p:extLst>
      <p:ext uri="{BB962C8B-B14F-4D97-AF65-F5344CB8AC3E}">
        <p14:creationId xmlns:p14="http://schemas.microsoft.com/office/powerpoint/2010/main" val="3404985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5365750"/>
            <a:ext cx="9140825" cy="665163"/>
          </a:xfrm>
          <a:prstGeom prst="rect">
            <a:avLst/>
          </a:prstGeom>
          <a:solidFill>
            <a:srgbClr val="003E72"/>
          </a:solidFill>
          <a:ln>
            <a:noFill/>
          </a:ln>
          <a:extLst>
            <a:ext uri="{91240B29-F687-4F45-9708-019B960494DF}">
              <a14:hiddenLine xmlns:a14="http://schemas.microsoft.com/office/drawing/2010/main" w="127">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800">
              <a:solidFill>
                <a:srgbClr val="003E72"/>
              </a:solidFill>
              <a:ea typeface="+mn-ea"/>
              <a:cs typeface="+mn-cs"/>
            </a:endParaRPr>
          </a:p>
        </p:txBody>
      </p:sp>
      <p:sp>
        <p:nvSpPr>
          <p:cNvPr id="5" name="Rectangle 14"/>
          <p:cNvSpPr>
            <a:spLocks noChangeArrowheads="1"/>
          </p:cNvSpPr>
          <p:nvPr/>
        </p:nvSpPr>
        <p:spPr bwMode="auto">
          <a:xfrm>
            <a:off x="0" y="6030913"/>
            <a:ext cx="9140825" cy="173037"/>
          </a:xfrm>
          <a:prstGeom prst="rect">
            <a:avLst/>
          </a:prstGeom>
          <a:solidFill>
            <a:srgbClr val="6AADE4"/>
          </a:solidFill>
          <a:ln>
            <a:noFill/>
          </a:ln>
          <a:extLst>
            <a:ext uri="{91240B29-F687-4F45-9708-019B960494DF}">
              <a14:hiddenLine xmlns:a14="http://schemas.microsoft.com/office/drawing/2010/main" w="127">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800">
              <a:solidFill>
                <a:srgbClr val="003E72"/>
              </a:solidFill>
              <a:ea typeface="+mn-ea"/>
              <a:cs typeface="+mn-cs"/>
            </a:endParaRPr>
          </a:p>
        </p:txBody>
      </p:sp>
      <p:sp>
        <p:nvSpPr>
          <p:cNvPr id="5122" name="Rectangle 2"/>
          <p:cNvSpPr>
            <a:spLocks noGrp="1" noChangeArrowheads="1"/>
          </p:cNvSpPr>
          <p:nvPr>
            <p:ph type="ctrTitle"/>
          </p:nvPr>
        </p:nvSpPr>
        <p:spPr>
          <a:xfrm>
            <a:off x="384175" y="2016125"/>
            <a:ext cx="8374063" cy="576263"/>
          </a:xfrm>
        </p:spPr>
        <p:txBody>
          <a:bodyPr/>
          <a:lstStyle>
            <a:lvl1pPr>
              <a:defRPr sz="3600"/>
            </a:lvl1pPr>
          </a:lstStyle>
          <a:p>
            <a:pPr lvl="0"/>
            <a:r>
              <a:rPr lang="en-GB" noProof="0" smtClean="0"/>
              <a:t>Click to edit Master title style</a:t>
            </a:r>
          </a:p>
        </p:txBody>
      </p:sp>
      <p:sp>
        <p:nvSpPr>
          <p:cNvPr id="5123" name="Rectangle 3"/>
          <p:cNvSpPr>
            <a:spLocks noGrp="1" noChangeArrowheads="1"/>
          </p:cNvSpPr>
          <p:nvPr>
            <p:ph type="subTitle" idx="1"/>
          </p:nvPr>
        </p:nvSpPr>
        <p:spPr>
          <a:xfrm>
            <a:off x="384175" y="2774950"/>
            <a:ext cx="8374063" cy="539750"/>
          </a:xfrm>
        </p:spPr>
        <p:txBody>
          <a:bodyPr/>
          <a:lstStyle>
            <a:lvl1pPr marL="0" indent="0">
              <a:buFontTx/>
              <a:buNone/>
              <a:defRPr sz="1800" b="1">
                <a:solidFill>
                  <a:schemeClr val="tx2"/>
                </a:solidFill>
              </a:defRPr>
            </a:lvl1pPr>
          </a:lstStyle>
          <a:p>
            <a:pPr lvl="0"/>
            <a:r>
              <a:rPr lang="en-GB" noProof="0" smtClean="0"/>
              <a:t>Click to edit Master subtitle style</a:t>
            </a:r>
          </a:p>
        </p:txBody>
      </p:sp>
      <p:sp>
        <p:nvSpPr>
          <p:cNvPr id="6" name="Rectangle 10"/>
          <p:cNvSpPr>
            <a:spLocks noGrp="1" noChangeArrowheads="1"/>
          </p:cNvSpPr>
          <p:nvPr>
            <p:ph type="sldNum" sz="quarter" idx="10"/>
          </p:nvPr>
        </p:nvSpPr>
        <p:spPr>
          <a:xfrm>
            <a:off x="7862888" y="6448425"/>
            <a:ext cx="900112" cy="179388"/>
          </a:xfrm>
        </p:spPr>
        <p:txBody>
          <a:bodyPr/>
          <a:lstStyle>
            <a:lvl1pPr>
              <a:defRPr>
                <a:solidFill>
                  <a:srgbClr val="003E72"/>
                </a:solidFill>
              </a:defRPr>
            </a:lvl1pPr>
          </a:lstStyle>
          <a:p>
            <a:pPr>
              <a:defRPr/>
            </a:pPr>
            <a:fld id="{BA24DF01-4D4A-4666-A0AA-C9DC8219E45F}" type="slidenum">
              <a:rPr lang="en-GB"/>
              <a:pPr>
                <a:defRPr/>
              </a:pPr>
              <a:t>‹#›</a:t>
            </a:fld>
            <a:endParaRPr lang="en-GB"/>
          </a:p>
        </p:txBody>
      </p:sp>
    </p:spTree>
    <p:extLst>
      <p:ext uri="{BB962C8B-B14F-4D97-AF65-F5344CB8AC3E}">
        <p14:creationId xmlns:p14="http://schemas.microsoft.com/office/powerpoint/2010/main" val="2965295055"/>
      </p:ext>
    </p:extLst>
  </p:cSld>
  <p:clrMapOvr>
    <a:masterClrMapping/>
  </p:clrMapOvr>
  <mc:AlternateContent xmlns:mc="http://schemas.openxmlformats.org/markup-compatibility/2006" xmlns:p14="http://schemas.microsoft.com/office/powerpoint/2010/main">
    <mc:Choice Requires="p14">
      <p:transition p14:dur="10" advClick="0" advTm="9000"/>
    </mc:Choice>
    <mc:Fallback xmlns="">
      <p:transition advClick="0" advTm="9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DC739956-F5AD-4D9B-AB65-1B653FE380E1}" type="slidenum">
              <a:rPr lang="en-GB"/>
              <a:pPr>
                <a:defRPr/>
              </a:pPr>
              <a:t>‹#›</a:t>
            </a:fld>
            <a:endParaRPr lang="en-GB"/>
          </a:p>
        </p:txBody>
      </p:sp>
    </p:spTree>
    <p:extLst>
      <p:ext uri="{BB962C8B-B14F-4D97-AF65-F5344CB8AC3E}">
        <p14:creationId xmlns:p14="http://schemas.microsoft.com/office/powerpoint/2010/main" val="1283821581"/>
      </p:ext>
    </p:extLst>
  </p:cSld>
  <p:clrMapOvr>
    <a:masterClrMapping/>
  </p:clrMapOvr>
  <mc:AlternateContent xmlns:mc="http://schemas.openxmlformats.org/markup-compatibility/2006" xmlns:p14="http://schemas.microsoft.com/office/powerpoint/2010/main">
    <mc:Choice Requires="p14">
      <p:transition p14:dur="10" advClick="0" advTm="9000"/>
    </mc:Choice>
    <mc:Fallback xmlns="">
      <p:transition advClick="0" advTm="9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5913" y="398463"/>
            <a:ext cx="2093912" cy="53768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84175" y="398463"/>
            <a:ext cx="6129338" cy="5376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28A0FCB3-DFB4-4D7B-8103-85269F8605AA}" type="slidenum">
              <a:rPr lang="en-GB"/>
              <a:pPr>
                <a:defRPr/>
              </a:pPr>
              <a:t>‹#›</a:t>
            </a:fld>
            <a:endParaRPr lang="en-GB"/>
          </a:p>
        </p:txBody>
      </p:sp>
    </p:spTree>
    <p:extLst>
      <p:ext uri="{BB962C8B-B14F-4D97-AF65-F5344CB8AC3E}">
        <p14:creationId xmlns:p14="http://schemas.microsoft.com/office/powerpoint/2010/main" val="1167029473"/>
      </p:ext>
    </p:extLst>
  </p:cSld>
  <p:clrMapOvr>
    <a:masterClrMapping/>
  </p:clrMapOvr>
  <mc:AlternateContent xmlns:mc="http://schemas.openxmlformats.org/markup-compatibility/2006" xmlns:p14="http://schemas.microsoft.com/office/powerpoint/2010/main">
    <mc:Choice Requires="p14">
      <p:transition p14:dur="10" advClick="0" advTm="9000"/>
    </mc:Choice>
    <mc:Fallback xmlns="">
      <p:transition advClick="0" advTm="9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271F26A9-A781-4815-981F-6FEA062949DA}" type="slidenum">
              <a:rPr lang="en-GB"/>
              <a:pPr>
                <a:defRPr/>
              </a:pPr>
              <a:t>‹#›</a:t>
            </a:fld>
            <a:endParaRPr lang="en-GB"/>
          </a:p>
        </p:txBody>
      </p:sp>
    </p:spTree>
    <p:extLst>
      <p:ext uri="{BB962C8B-B14F-4D97-AF65-F5344CB8AC3E}">
        <p14:creationId xmlns:p14="http://schemas.microsoft.com/office/powerpoint/2010/main" val="3074077049"/>
      </p:ext>
    </p:extLst>
  </p:cSld>
  <p:clrMapOvr>
    <a:masterClrMapping/>
  </p:clrMapOvr>
  <mc:AlternateContent xmlns:mc="http://schemas.openxmlformats.org/markup-compatibility/2006" xmlns:p14="http://schemas.microsoft.com/office/powerpoint/2010/main">
    <mc:Choice Requires="p14">
      <p:transition p14:dur="10" advClick="0" advTm="9000"/>
    </mc:Choice>
    <mc:Fallback xmlns="">
      <p:transition advClick="0" advTm="9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AE1402DC-FBCD-441F-95B4-69CA8946DC16}" type="slidenum">
              <a:rPr lang="en-GB"/>
              <a:pPr>
                <a:defRPr/>
              </a:pPr>
              <a:t>‹#›</a:t>
            </a:fld>
            <a:endParaRPr lang="en-GB"/>
          </a:p>
        </p:txBody>
      </p:sp>
    </p:spTree>
    <p:extLst>
      <p:ext uri="{BB962C8B-B14F-4D97-AF65-F5344CB8AC3E}">
        <p14:creationId xmlns:p14="http://schemas.microsoft.com/office/powerpoint/2010/main" val="2691507331"/>
      </p:ext>
    </p:extLst>
  </p:cSld>
  <p:clrMapOvr>
    <a:masterClrMapping/>
  </p:clrMapOvr>
  <mc:AlternateContent xmlns:mc="http://schemas.openxmlformats.org/markup-compatibility/2006" xmlns:p14="http://schemas.microsoft.com/office/powerpoint/2010/main">
    <mc:Choice Requires="p14">
      <p:transition p14:dur="10" advClick="0" advTm="9000"/>
    </mc:Choice>
    <mc:Fallback xmlns="">
      <p:transition advClick="0" advTm="9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84175" y="1708150"/>
            <a:ext cx="4110038"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708150"/>
            <a:ext cx="4111625"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1CA7B23D-1DA8-4C86-99D6-9E9E8F18F3F9}" type="slidenum">
              <a:rPr lang="en-GB"/>
              <a:pPr>
                <a:defRPr/>
              </a:pPr>
              <a:t>‹#›</a:t>
            </a:fld>
            <a:endParaRPr lang="en-GB"/>
          </a:p>
        </p:txBody>
      </p:sp>
    </p:spTree>
    <p:extLst>
      <p:ext uri="{BB962C8B-B14F-4D97-AF65-F5344CB8AC3E}">
        <p14:creationId xmlns:p14="http://schemas.microsoft.com/office/powerpoint/2010/main" val="2109294384"/>
      </p:ext>
    </p:extLst>
  </p:cSld>
  <p:clrMapOvr>
    <a:masterClrMapping/>
  </p:clrMapOvr>
  <mc:AlternateContent xmlns:mc="http://schemas.openxmlformats.org/markup-compatibility/2006" xmlns:p14="http://schemas.microsoft.com/office/powerpoint/2010/main">
    <mc:Choice Requires="p14">
      <p:transition p14:dur="10" advClick="0" advTm="9000"/>
    </mc:Choice>
    <mc:Fallback xmlns="">
      <p:transition advClick="0" advTm="9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7B2CF55D-95D9-47E4-B230-9BDAB271BBE7}" type="slidenum">
              <a:rPr lang="en-GB"/>
              <a:pPr>
                <a:defRPr/>
              </a:pPr>
              <a:t>‹#›</a:t>
            </a:fld>
            <a:endParaRPr lang="en-GB"/>
          </a:p>
        </p:txBody>
      </p:sp>
    </p:spTree>
    <p:extLst>
      <p:ext uri="{BB962C8B-B14F-4D97-AF65-F5344CB8AC3E}">
        <p14:creationId xmlns:p14="http://schemas.microsoft.com/office/powerpoint/2010/main" val="856551011"/>
      </p:ext>
    </p:extLst>
  </p:cSld>
  <p:clrMapOvr>
    <a:masterClrMapping/>
  </p:clrMapOvr>
  <mc:AlternateContent xmlns:mc="http://schemas.openxmlformats.org/markup-compatibility/2006" xmlns:p14="http://schemas.microsoft.com/office/powerpoint/2010/main">
    <mc:Choice Requires="p14">
      <p:transition p14:dur="10" advClick="0" advTm="9000"/>
    </mc:Choice>
    <mc:Fallback xmlns="">
      <p:transition advClick="0" advTm="9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B4164748-26F7-48E3-A1F5-697D14A47695}" type="slidenum">
              <a:rPr lang="en-GB"/>
              <a:pPr>
                <a:defRPr/>
              </a:pPr>
              <a:t>‹#›</a:t>
            </a:fld>
            <a:endParaRPr lang="en-GB"/>
          </a:p>
        </p:txBody>
      </p:sp>
    </p:spTree>
    <p:extLst>
      <p:ext uri="{BB962C8B-B14F-4D97-AF65-F5344CB8AC3E}">
        <p14:creationId xmlns:p14="http://schemas.microsoft.com/office/powerpoint/2010/main" val="3303480076"/>
      </p:ext>
    </p:extLst>
  </p:cSld>
  <p:clrMapOvr>
    <a:masterClrMapping/>
  </p:clrMapOvr>
  <mc:AlternateContent xmlns:mc="http://schemas.openxmlformats.org/markup-compatibility/2006" xmlns:p14="http://schemas.microsoft.com/office/powerpoint/2010/main">
    <mc:Choice Requires="p14">
      <p:transition p14:dur="10" advClick="0" advTm="9000"/>
    </mc:Choice>
    <mc:Fallback xmlns="">
      <p:transition advClick="0" advTm="9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21A5D8E-EDDC-4A66-B3A9-3902FAECEEE6}" type="slidenum">
              <a:rPr lang="en-GB"/>
              <a:pPr>
                <a:defRPr/>
              </a:pPr>
              <a:t>‹#›</a:t>
            </a:fld>
            <a:endParaRPr lang="en-GB"/>
          </a:p>
        </p:txBody>
      </p:sp>
    </p:spTree>
    <p:extLst>
      <p:ext uri="{BB962C8B-B14F-4D97-AF65-F5344CB8AC3E}">
        <p14:creationId xmlns:p14="http://schemas.microsoft.com/office/powerpoint/2010/main" val="1888310521"/>
      </p:ext>
    </p:extLst>
  </p:cSld>
  <p:clrMapOvr>
    <a:masterClrMapping/>
  </p:clrMapOvr>
  <mc:AlternateContent xmlns:mc="http://schemas.openxmlformats.org/markup-compatibility/2006" xmlns:p14="http://schemas.microsoft.com/office/powerpoint/2010/main">
    <mc:Choice Requires="p14">
      <p:transition p14:dur="10" advClick="0" advTm="9000"/>
    </mc:Choice>
    <mc:Fallback xmlns="">
      <p:transition advClick="0" advTm="9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28E2064-EB75-4E1C-93E2-1138C89A374B}" type="slidenum">
              <a:rPr lang="en-GB"/>
              <a:pPr>
                <a:defRPr/>
              </a:pPr>
              <a:t>‹#›</a:t>
            </a:fld>
            <a:endParaRPr lang="en-GB"/>
          </a:p>
        </p:txBody>
      </p:sp>
    </p:spTree>
    <p:extLst>
      <p:ext uri="{BB962C8B-B14F-4D97-AF65-F5344CB8AC3E}">
        <p14:creationId xmlns:p14="http://schemas.microsoft.com/office/powerpoint/2010/main" val="3765083129"/>
      </p:ext>
    </p:extLst>
  </p:cSld>
  <p:clrMapOvr>
    <a:masterClrMapping/>
  </p:clrMapOvr>
  <mc:AlternateContent xmlns:mc="http://schemas.openxmlformats.org/markup-compatibility/2006" xmlns:p14="http://schemas.microsoft.com/office/powerpoint/2010/main">
    <mc:Choice Requires="p14">
      <p:transition p14:dur="10" advClick="0" advTm="9000"/>
    </mc:Choice>
    <mc:Fallback xmlns="">
      <p:transition advClick="0" advTm="9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0631FF6-696F-4D2A-BB67-A745266B45BF}" type="slidenum">
              <a:rPr lang="en-GB"/>
              <a:pPr>
                <a:defRPr/>
              </a:pPr>
              <a:t>‹#›</a:t>
            </a:fld>
            <a:endParaRPr lang="en-GB"/>
          </a:p>
        </p:txBody>
      </p:sp>
    </p:spTree>
    <p:extLst>
      <p:ext uri="{BB962C8B-B14F-4D97-AF65-F5344CB8AC3E}">
        <p14:creationId xmlns:p14="http://schemas.microsoft.com/office/powerpoint/2010/main" val="4011898026"/>
      </p:ext>
    </p:extLst>
  </p:cSld>
  <p:clrMapOvr>
    <a:masterClrMapping/>
  </p:clrMapOvr>
  <mc:AlternateContent xmlns:mc="http://schemas.openxmlformats.org/markup-compatibility/2006" xmlns:p14="http://schemas.microsoft.com/office/powerpoint/2010/main">
    <mc:Choice Requires="p14">
      <p:transition p14:dur="10" advClick="0" advTm="9000"/>
    </mc:Choice>
    <mc:Fallback xmlns="">
      <p:transition advClick="0" advTm="9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84175" y="398463"/>
            <a:ext cx="837565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384175" y="1708150"/>
            <a:ext cx="8374063"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30" name="Rectangle 6"/>
          <p:cNvSpPr>
            <a:spLocks noGrp="1" noChangeArrowheads="1"/>
          </p:cNvSpPr>
          <p:nvPr>
            <p:ph type="sldNum" sz="quarter" idx="4"/>
          </p:nvPr>
        </p:nvSpPr>
        <p:spPr bwMode="auto">
          <a:xfrm>
            <a:off x="7862888" y="6451600"/>
            <a:ext cx="900112" cy="179388"/>
          </a:xfrm>
          <a:prstGeom prst="rect">
            <a:avLst/>
          </a:prstGeom>
          <a:noFill/>
          <a:ln>
            <a:noFill/>
          </a:ln>
          <a:effectLst/>
          <a:extLst/>
        </p:spPr>
        <p:txBody>
          <a:bodyPr vert="horz" wrap="square" lIns="0" tIns="0" rIns="0" bIns="0" numCol="1" anchor="t" anchorCtr="0" compatLnSpc="1">
            <a:prstTxWarp prst="textNoShape">
              <a:avLst/>
            </a:prstTxWarp>
          </a:bodyPr>
          <a:lstStyle>
            <a:lvl1pPr algn="r">
              <a:defRPr sz="1000">
                <a:solidFill>
                  <a:srgbClr val="FFFFFF"/>
                </a:solidFill>
                <a:latin typeface="Arial" charset="0"/>
              </a:defRPr>
            </a:lvl1pPr>
          </a:lstStyle>
          <a:p>
            <a:pPr eaLnBrk="1" hangingPunct="1">
              <a:defRPr/>
            </a:pPr>
            <a:fld id="{BF336FB7-BF58-4C3C-A094-97EDD449D28D}" type="slidenum">
              <a:rPr lang="en-GB">
                <a:ea typeface="+mn-ea"/>
                <a:cs typeface="+mn-cs"/>
              </a:rPr>
              <a:pPr eaLnBrk="1" hangingPunct="1">
                <a:defRPr/>
              </a:pPr>
              <a:t>‹#›</a:t>
            </a:fld>
            <a:endParaRPr lang="en-GB">
              <a:ea typeface="+mn-ea"/>
              <a:cs typeface="+mn-cs"/>
            </a:endParaRPr>
          </a:p>
        </p:txBody>
      </p:sp>
    </p:spTree>
    <p:extLst>
      <p:ext uri="{BB962C8B-B14F-4D97-AF65-F5344CB8AC3E}">
        <p14:creationId xmlns:p14="http://schemas.microsoft.com/office/powerpoint/2010/main" val="345955870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p14:dur="10" advClick="0" advTm="9000"/>
    </mc:Choice>
    <mc:Fallback xmlns="">
      <p:transition advClick="0" advTm="9000"/>
    </mc:Fallback>
  </mc:AlternateContent>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Arial" charset="0"/>
        </a:defRPr>
      </a:lvl2pPr>
      <a:lvl3pPr algn="l" rtl="0" eaLnBrk="0" fontAlgn="base" hangingPunct="0">
        <a:spcBef>
          <a:spcPct val="0"/>
        </a:spcBef>
        <a:spcAft>
          <a:spcPct val="0"/>
        </a:spcAft>
        <a:defRPr sz="2600" b="1">
          <a:solidFill>
            <a:schemeClr val="tx2"/>
          </a:solidFill>
          <a:latin typeface="Arial" charset="0"/>
        </a:defRPr>
      </a:lvl3pPr>
      <a:lvl4pPr algn="l" rtl="0" eaLnBrk="0" fontAlgn="base" hangingPunct="0">
        <a:spcBef>
          <a:spcPct val="0"/>
        </a:spcBef>
        <a:spcAft>
          <a:spcPct val="0"/>
        </a:spcAft>
        <a:defRPr sz="2600" b="1">
          <a:solidFill>
            <a:schemeClr val="tx2"/>
          </a:solidFill>
          <a:latin typeface="Arial" charset="0"/>
        </a:defRPr>
      </a:lvl4pPr>
      <a:lvl5pPr algn="l" rtl="0" eaLnBrk="0" fontAlgn="base" hangingPunct="0">
        <a:spcBef>
          <a:spcPct val="0"/>
        </a:spcBef>
        <a:spcAft>
          <a:spcPct val="0"/>
        </a:spcAft>
        <a:defRPr sz="2600" b="1">
          <a:solidFill>
            <a:schemeClr val="tx2"/>
          </a:solidFill>
          <a:latin typeface="Arial"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69875" indent="-269875" algn="l" rtl="0" eaLnBrk="0" fontAlgn="base" hangingPunct="0">
        <a:spcBef>
          <a:spcPct val="0"/>
        </a:spcBef>
        <a:spcAft>
          <a:spcPct val="75000"/>
        </a:spcAft>
        <a:buChar char="•"/>
        <a:defRPr sz="2000">
          <a:solidFill>
            <a:schemeClr val="tx1"/>
          </a:solidFill>
          <a:latin typeface="+mn-lt"/>
          <a:ea typeface="+mn-ea"/>
          <a:cs typeface="+mn-cs"/>
        </a:defRPr>
      </a:lvl1pPr>
      <a:lvl2pPr marL="538163" indent="-266700" algn="l" rtl="0" eaLnBrk="0" fontAlgn="base" hangingPunct="0">
        <a:spcBef>
          <a:spcPct val="0"/>
        </a:spcBef>
        <a:spcAft>
          <a:spcPct val="75000"/>
        </a:spcAft>
        <a:buChar char="•"/>
        <a:defRPr sz="2000">
          <a:solidFill>
            <a:schemeClr val="tx1"/>
          </a:solidFill>
          <a:latin typeface="+mn-lt"/>
        </a:defRPr>
      </a:lvl2pPr>
      <a:lvl3pPr marL="809625" indent="-269875" algn="l" rtl="0" eaLnBrk="0" fontAlgn="base" hangingPunct="0">
        <a:spcBef>
          <a:spcPct val="0"/>
        </a:spcBef>
        <a:spcAft>
          <a:spcPct val="75000"/>
        </a:spcAft>
        <a:buChar char="•"/>
        <a:defRPr sz="2000">
          <a:solidFill>
            <a:schemeClr val="tx1"/>
          </a:solidFill>
          <a:latin typeface="+mn-lt"/>
        </a:defRPr>
      </a:lvl3pPr>
      <a:lvl4pPr marL="1079500" indent="-268288" algn="l" rtl="0" eaLnBrk="0" fontAlgn="base" hangingPunct="0">
        <a:spcBef>
          <a:spcPct val="0"/>
        </a:spcBef>
        <a:spcAft>
          <a:spcPct val="75000"/>
        </a:spcAft>
        <a:buChar char="•"/>
        <a:defRPr sz="2000">
          <a:solidFill>
            <a:schemeClr val="tx1"/>
          </a:solidFill>
          <a:latin typeface="+mn-lt"/>
        </a:defRPr>
      </a:lvl4pPr>
      <a:lvl5pPr marL="1350963" indent="-269875" algn="l" rtl="0" eaLnBrk="0" fontAlgn="base" hangingPunct="0">
        <a:spcBef>
          <a:spcPct val="0"/>
        </a:spcBef>
        <a:spcAft>
          <a:spcPct val="75000"/>
        </a:spcAft>
        <a:buChar char="•"/>
        <a:defRPr sz="2000">
          <a:solidFill>
            <a:schemeClr val="tx1"/>
          </a:solidFill>
          <a:latin typeface="+mn-lt"/>
        </a:defRPr>
      </a:lvl5pPr>
      <a:lvl6pPr marL="1808163" indent="-269875" algn="l" rtl="0" fontAlgn="base">
        <a:spcBef>
          <a:spcPct val="0"/>
        </a:spcBef>
        <a:spcAft>
          <a:spcPct val="75000"/>
        </a:spcAft>
        <a:buChar char="•"/>
        <a:defRPr sz="2000">
          <a:solidFill>
            <a:schemeClr val="tx1"/>
          </a:solidFill>
          <a:latin typeface="+mn-lt"/>
        </a:defRPr>
      </a:lvl6pPr>
      <a:lvl7pPr marL="2265363" indent="-269875" algn="l" rtl="0" fontAlgn="base">
        <a:spcBef>
          <a:spcPct val="0"/>
        </a:spcBef>
        <a:spcAft>
          <a:spcPct val="75000"/>
        </a:spcAft>
        <a:buChar char="•"/>
        <a:defRPr sz="2000">
          <a:solidFill>
            <a:schemeClr val="tx1"/>
          </a:solidFill>
          <a:latin typeface="+mn-lt"/>
        </a:defRPr>
      </a:lvl7pPr>
      <a:lvl8pPr marL="2722563" indent="-269875" algn="l" rtl="0" fontAlgn="base">
        <a:spcBef>
          <a:spcPct val="0"/>
        </a:spcBef>
        <a:spcAft>
          <a:spcPct val="75000"/>
        </a:spcAft>
        <a:buChar char="•"/>
        <a:defRPr sz="2000">
          <a:solidFill>
            <a:schemeClr val="tx1"/>
          </a:solidFill>
          <a:latin typeface="+mn-lt"/>
        </a:defRPr>
      </a:lvl8pPr>
      <a:lvl9pPr marL="3179763" indent="-269875" algn="l" rtl="0" fontAlgn="base">
        <a:spcBef>
          <a:spcPct val="0"/>
        </a:spcBef>
        <a:spcAft>
          <a:spcPct val="75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196826"/>
            <a:ext cx="8375650" cy="423862"/>
          </a:xfrm>
        </p:spPr>
        <p:txBody>
          <a:bodyPr/>
          <a:lstStyle/>
          <a:p>
            <a:r>
              <a:rPr lang="en-GB" dirty="0" smtClean="0"/>
              <a:t>Green Impact at the University </a:t>
            </a:r>
            <a:r>
              <a:rPr lang="en-GB" dirty="0"/>
              <a:t>of </a:t>
            </a:r>
            <a:r>
              <a:rPr lang="en-GB" dirty="0" smtClean="0"/>
              <a:t>Cambridge</a:t>
            </a:r>
            <a:br>
              <a:rPr lang="en-GB" dirty="0" smtClean="0"/>
            </a:br>
            <a:r>
              <a:rPr lang="en-GB" sz="2400" dirty="0" smtClean="0">
                <a:solidFill>
                  <a:srgbClr val="92D050"/>
                </a:solidFill>
              </a:rPr>
              <a:t>This year’s stats…</a:t>
            </a:r>
            <a:endParaRPr lang="en-GB" sz="2400" dirty="0">
              <a:solidFill>
                <a:srgbClr val="92D050"/>
              </a:solidFill>
            </a:endParaRPr>
          </a:p>
        </p:txBody>
      </p:sp>
      <p:sp>
        <p:nvSpPr>
          <p:cNvPr id="4" name="Content Placeholder 3"/>
          <p:cNvSpPr>
            <a:spLocks noGrp="1"/>
          </p:cNvSpPr>
          <p:nvPr>
            <p:ph sz="half" idx="1"/>
          </p:nvPr>
        </p:nvSpPr>
        <p:spPr>
          <a:xfrm>
            <a:off x="323528" y="1594073"/>
            <a:ext cx="8491724" cy="4067175"/>
          </a:xfrm>
        </p:spPr>
        <p:txBody>
          <a:bodyPr/>
          <a:lstStyle/>
          <a:p>
            <a:r>
              <a:rPr lang="en-GB" sz="2400" b="1" dirty="0" smtClean="0"/>
              <a:t>24 </a:t>
            </a:r>
            <a:r>
              <a:rPr lang="en-GB" sz="2400" dirty="0" smtClean="0"/>
              <a:t>Bronze, Silver, and Gold teams.</a:t>
            </a:r>
          </a:p>
          <a:p>
            <a:r>
              <a:rPr lang="en-GB" sz="2400" b="1" dirty="0" smtClean="0"/>
              <a:t>9 </a:t>
            </a:r>
            <a:r>
              <a:rPr lang="en-GB" sz="2400" dirty="0" smtClean="0"/>
              <a:t>College teams </a:t>
            </a:r>
            <a:r>
              <a:rPr lang="en-GB" sz="2400" dirty="0"/>
              <a:t>taking part in </a:t>
            </a:r>
            <a:r>
              <a:rPr lang="en-GB" sz="2400" dirty="0" smtClean="0"/>
              <a:t>Colleges </a:t>
            </a:r>
            <a:br>
              <a:rPr lang="en-GB" sz="2400" dirty="0" smtClean="0"/>
            </a:br>
            <a:r>
              <a:rPr lang="en-GB" sz="2400" dirty="0" smtClean="0"/>
              <a:t>workbook.</a:t>
            </a:r>
          </a:p>
          <a:p>
            <a:r>
              <a:rPr lang="en-GB" sz="2400" b="1" dirty="0" smtClean="0"/>
              <a:t>5 </a:t>
            </a:r>
            <a:r>
              <a:rPr lang="en-GB" sz="2400" dirty="0" smtClean="0"/>
              <a:t>Labs teams and </a:t>
            </a:r>
            <a:r>
              <a:rPr lang="en-GB" sz="2400" b="1" dirty="0"/>
              <a:t>5 </a:t>
            </a:r>
            <a:r>
              <a:rPr lang="en-GB" sz="2400" b="1" dirty="0" smtClean="0"/>
              <a:t>‘</a:t>
            </a:r>
            <a:r>
              <a:rPr lang="en-GB" sz="2400" dirty="0" smtClean="0"/>
              <a:t>Excellence’ </a:t>
            </a:r>
            <a:r>
              <a:rPr lang="en-GB" sz="2400" dirty="0"/>
              <a:t>projects</a:t>
            </a:r>
            <a:endParaRPr lang="en-GB" sz="2400" dirty="0" smtClean="0"/>
          </a:p>
          <a:p>
            <a:r>
              <a:rPr lang="en-GB" sz="2400" dirty="0" smtClean="0"/>
              <a:t>Average of </a:t>
            </a:r>
            <a:r>
              <a:rPr lang="en-GB" sz="2400" b="1" dirty="0" smtClean="0"/>
              <a:t>62 actions </a:t>
            </a:r>
            <a:r>
              <a:rPr lang="en-GB" sz="2400" dirty="0" smtClean="0"/>
              <a:t>per team</a:t>
            </a:r>
          </a:p>
          <a:p>
            <a:r>
              <a:rPr lang="en-GB" sz="2400" b="1" dirty="0" smtClean="0"/>
              <a:t>2,174 actions in total </a:t>
            </a:r>
            <a:r>
              <a:rPr lang="en-GB" sz="2400" dirty="0" smtClean="0"/>
              <a:t>(532 more than </a:t>
            </a:r>
            <a:br>
              <a:rPr lang="en-GB" sz="2400" dirty="0" smtClean="0"/>
            </a:br>
            <a:r>
              <a:rPr lang="en-GB" sz="2400" dirty="0" smtClean="0"/>
              <a:t>last year</a:t>
            </a:r>
            <a:r>
              <a:rPr lang="en-GB" sz="2400" dirty="0"/>
              <a:t>!) </a:t>
            </a:r>
            <a:endParaRPr lang="en-GB" sz="2400" dirty="0" smtClean="0"/>
          </a:p>
          <a:p>
            <a:r>
              <a:rPr lang="en-GB" sz="2400" b="1" dirty="0" smtClean="0"/>
              <a:t>1,843 </a:t>
            </a:r>
            <a:r>
              <a:rPr lang="en-GB" sz="2400" dirty="0"/>
              <a:t>staff members </a:t>
            </a:r>
            <a:r>
              <a:rPr lang="en-GB" sz="2400" dirty="0" smtClean="0"/>
              <a:t>engaged by workbook actions.</a:t>
            </a:r>
          </a:p>
          <a:p>
            <a:endParaRPr lang="en-GB" sz="2400" dirty="0" smtClean="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449428" y="1700808"/>
            <a:ext cx="2371044" cy="2952328"/>
          </a:xfrm>
          <a:prstGeom prst="rect">
            <a:avLst/>
          </a:prstGeom>
          <a:solidFill>
            <a:schemeClr val="bg1">
              <a:alpha val="29000"/>
            </a:schemeClr>
          </a:solidFill>
          <a:effectLst>
            <a:reflection endPos="0" dir="5400000" sy="-100000" algn="bl" rotWithShape="0"/>
          </a:effectLst>
        </p:spPr>
      </p:pic>
    </p:spTree>
    <p:extLst>
      <p:ext uri="{BB962C8B-B14F-4D97-AF65-F5344CB8AC3E}">
        <p14:creationId xmlns:p14="http://schemas.microsoft.com/office/powerpoint/2010/main" val="4055649410"/>
      </p:ext>
    </p:extLst>
  </p:cSld>
  <p:clrMapOvr>
    <a:masterClrMapping/>
  </p:clrMapOvr>
  <mc:AlternateContent xmlns:mc="http://schemas.openxmlformats.org/markup-compatibility/2006" xmlns:p14="http://schemas.microsoft.com/office/powerpoint/2010/main">
    <mc:Choice Requires="p14">
      <p:transition p14:dur="10" advClick="0" advTm="9000"/>
    </mc:Choice>
    <mc:Fallback xmlns="">
      <p:transition advClick="0" advTm="9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196826"/>
            <a:ext cx="8375650" cy="423862"/>
          </a:xfrm>
        </p:spPr>
        <p:txBody>
          <a:bodyPr/>
          <a:lstStyle/>
          <a:p>
            <a:r>
              <a:rPr lang="en-GB" dirty="0" smtClean="0"/>
              <a:t>Green Impact at the University </a:t>
            </a:r>
            <a:r>
              <a:rPr lang="en-GB" dirty="0"/>
              <a:t>of </a:t>
            </a:r>
            <a:r>
              <a:rPr lang="en-GB" dirty="0" smtClean="0"/>
              <a:t>Cambridge</a:t>
            </a:r>
            <a:br>
              <a:rPr lang="en-GB" dirty="0" smtClean="0"/>
            </a:br>
            <a:r>
              <a:rPr lang="en-GB" sz="2400" dirty="0" smtClean="0">
                <a:solidFill>
                  <a:srgbClr val="92D050"/>
                </a:solidFill>
              </a:rPr>
              <a:t>Quotes from the auditors:</a:t>
            </a:r>
            <a:endParaRPr lang="en-GB" sz="2400" dirty="0">
              <a:solidFill>
                <a:srgbClr val="92D050"/>
              </a:solidFill>
            </a:endParaRPr>
          </a:p>
        </p:txBody>
      </p:sp>
      <p:sp>
        <p:nvSpPr>
          <p:cNvPr id="4" name="Content Placeholder 3"/>
          <p:cNvSpPr>
            <a:spLocks noGrp="1"/>
          </p:cNvSpPr>
          <p:nvPr>
            <p:ph sz="half" idx="1"/>
          </p:nvPr>
        </p:nvSpPr>
        <p:spPr>
          <a:xfrm>
            <a:off x="323528" y="1700808"/>
            <a:ext cx="8424936" cy="3960440"/>
          </a:xfrm>
        </p:spPr>
        <p:txBody>
          <a:bodyPr/>
          <a:lstStyle/>
          <a:p>
            <a:pPr marL="0" indent="0" algn="ctr">
              <a:buNone/>
            </a:pPr>
            <a:r>
              <a:rPr lang="en-GB" sz="2200" b="1" dirty="0" smtClean="0"/>
              <a:t>MRC </a:t>
            </a:r>
            <a:r>
              <a:rPr lang="en-GB" sz="2200" b="1" dirty="0"/>
              <a:t>Epidemiology </a:t>
            </a:r>
            <a:r>
              <a:rPr lang="en-GB" sz="2200" i="1" dirty="0"/>
              <a:t>‘this team was genuinely impressive in terms of the commitment and the amount of time and effort they clearly put into this project</a:t>
            </a:r>
            <a:r>
              <a:rPr lang="en-GB" sz="2200" i="1" dirty="0" smtClean="0"/>
              <a:t>’</a:t>
            </a:r>
            <a:r>
              <a:rPr lang="en-GB" sz="2200" dirty="0" smtClean="0"/>
              <a:t/>
            </a:r>
            <a:br>
              <a:rPr lang="en-GB" sz="2200" dirty="0" smtClean="0"/>
            </a:br>
            <a:endParaRPr lang="en-GB" sz="2200" dirty="0"/>
          </a:p>
          <a:p>
            <a:pPr marL="0" indent="0" algn="ctr">
              <a:buNone/>
            </a:pPr>
            <a:r>
              <a:rPr lang="en-GB" sz="2200" b="1" dirty="0" smtClean="0"/>
              <a:t>Modern &amp; Mediaeval Languages: </a:t>
            </a:r>
            <a:r>
              <a:rPr lang="en-GB" sz="2200" i="1" dirty="0" smtClean="0"/>
              <a:t>‘We are really impressed that after sorting out the environmental performance of the building, you are now looking into structural changes to further Green Impact. You have clearly inspired us to introduce initiatives such as the ‘bike and bake’, ‘academic of the year’, duplex printing and the suggestion box in our own departments!”</a:t>
            </a:r>
          </a:p>
          <a:p>
            <a:pPr algn="ctr"/>
            <a:endParaRPr lang="en-GB" sz="2200" dirty="0" smtClean="0"/>
          </a:p>
        </p:txBody>
      </p:sp>
    </p:spTree>
    <p:extLst>
      <p:ext uri="{BB962C8B-B14F-4D97-AF65-F5344CB8AC3E}">
        <p14:creationId xmlns:p14="http://schemas.microsoft.com/office/powerpoint/2010/main" val="2290990406"/>
      </p:ext>
    </p:extLst>
  </p:cSld>
  <p:clrMapOvr>
    <a:masterClrMapping/>
  </p:clrMapOvr>
  <mc:AlternateContent xmlns:mc="http://schemas.openxmlformats.org/markup-compatibility/2006" xmlns:p14="http://schemas.microsoft.com/office/powerpoint/2010/main">
    <mc:Choice Requires="p14">
      <p:transition p14:dur="10" advClick="0" advTm="9000"/>
    </mc:Choice>
    <mc:Fallback xmlns="">
      <p:transition advClick="0" advTm="9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196826"/>
            <a:ext cx="8375650" cy="423862"/>
          </a:xfrm>
        </p:spPr>
        <p:txBody>
          <a:bodyPr/>
          <a:lstStyle/>
          <a:p>
            <a:r>
              <a:rPr lang="en-GB" dirty="0" smtClean="0"/>
              <a:t>Green Impact at the University </a:t>
            </a:r>
            <a:r>
              <a:rPr lang="en-GB" dirty="0"/>
              <a:t>of </a:t>
            </a:r>
            <a:r>
              <a:rPr lang="en-GB" dirty="0" smtClean="0"/>
              <a:t>Cambridge</a:t>
            </a:r>
            <a:br>
              <a:rPr lang="en-GB" dirty="0" smtClean="0"/>
            </a:br>
            <a:r>
              <a:rPr lang="en-GB" sz="2400" dirty="0" smtClean="0">
                <a:solidFill>
                  <a:srgbClr val="92D050"/>
                </a:solidFill>
              </a:rPr>
              <a:t>This year’s top teams!</a:t>
            </a:r>
            <a:endParaRPr lang="en-GB" sz="2400" dirty="0">
              <a:solidFill>
                <a:srgbClr val="92D050"/>
              </a:solidFill>
            </a:endParaRPr>
          </a:p>
        </p:txBody>
      </p:sp>
      <p:sp>
        <p:nvSpPr>
          <p:cNvPr id="4" name="Content Placeholder 3"/>
          <p:cNvSpPr>
            <a:spLocks noGrp="1"/>
          </p:cNvSpPr>
          <p:nvPr>
            <p:ph sz="half" idx="1"/>
          </p:nvPr>
        </p:nvSpPr>
        <p:spPr>
          <a:xfrm>
            <a:off x="323528" y="1700808"/>
            <a:ext cx="8712968" cy="3960440"/>
          </a:xfrm>
        </p:spPr>
        <p:txBody>
          <a:bodyPr/>
          <a:lstStyle/>
          <a:p>
            <a:pPr marL="0" indent="0">
              <a:buNone/>
            </a:pPr>
            <a:r>
              <a:rPr lang="en-GB" sz="2400" b="1" dirty="0" smtClean="0"/>
              <a:t>Top </a:t>
            </a:r>
            <a:r>
              <a:rPr lang="en-GB" sz="2400" b="1" dirty="0" smtClean="0">
                <a:solidFill>
                  <a:schemeClr val="accent2">
                    <a:lumMod val="60000"/>
                    <a:lumOff val="40000"/>
                  </a:schemeClr>
                </a:solidFill>
              </a:rPr>
              <a:t>new</a:t>
            </a:r>
            <a:r>
              <a:rPr lang="en-GB" sz="2400" b="1" dirty="0" smtClean="0"/>
              <a:t> teams this year: </a:t>
            </a:r>
          </a:p>
          <a:p>
            <a:pPr marL="457200" indent="-457200">
              <a:buAutoNum type="arabicParenR"/>
            </a:pPr>
            <a:r>
              <a:rPr lang="en-GB" sz="2400" dirty="0" smtClean="0"/>
              <a:t>173 </a:t>
            </a:r>
            <a:r>
              <a:rPr lang="en-GB" sz="2400" dirty="0"/>
              <a:t>points </a:t>
            </a:r>
            <a:r>
              <a:rPr lang="en-GB" sz="2400" b="1" dirty="0" smtClean="0"/>
              <a:t>Geography Science </a:t>
            </a:r>
            <a:br>
              <a:rPr lang="en-GB" sz="2400" b="1" dirty="0" smtClean="0"/>
            </a:br>
            <a:r>
              <a:rPr lang="en-GB" sz="2400" b="1" dirty="0" smtClean="0"/>
              <a:t>Labs</a:t>
            </a:r>
            <a:endParaRPr lang="en-GB" sz="2400" b="1" dirty="0"/>
          </a:p>
          <a:p>
            <a:pPr marL="0" indent="0">
              <a:buNone/>
            </a:pPr>
            <a:r>
              <a:rPr lang="en-GB" sz="2400" dirty="0"/>
              <a:t>2</a:t>
            </a:r>
            <a:r>
              <a:rPr lang="en-GB" sz="2400" dirty="0" smtClean="0"/>
              <a:t>) 154 points </a:t>
            </a:r>
            <a:r>
              <a:rPr lang="en-GB" sz="2400" b="1" dirty="0" smtClean="0"/>
              <a:t>Emmanuel College</a:t>
            </a:r>
            <a:endParaRPr lang="en-GB" sz="2400" b="1" dirty="0"/>
          </a:p>
          <a:p>
            <a:pPr marL="0" indent="0">
              <a:buNone/>
            </a:pPr>
            <a:r>
              <a:rPr lang="en-GB" sz="2400" dirty="0" smtClean="0"/>
              <a:t>3) 130 points </a:t>
            </a:r>
            <a:r>
              <a:rPr lang="en-GB" sz="2400" b="1" dirty="0" err="1" smtClean="0"/>
              <a:t>Registrary</a:t>
            </a:r>
            <a:r>
              <a:rPr lang="en-GB" sz="2400" b="1" dirty="0" smtClean="0"/>
              <a:t> Offices</a:t>
            </a:r>
          </a:p>
          <a:p>
            <a:pPr marL="0" indent="0">
              <a:buNone/>
            </a:pPr>
            <a:r>
              <a:rPr lang="en-GB" sz="2400" dirty="0" smtClean="0"/>
              <a:t>4) 111 points </a:t>
            </a:r>
            <a:r>
              <a:rPr lang="en-GB" sz="2400" b="1" dirty="0" smtClean="0"/>
              <a:t>Clare Hall</a:t>
            </a:r>
          </a:p>
          <a:p>
            <a:pPr marL="0" indent="0">
              <a:buNone/>
            </a:pPr>
            <a:endParaRPr lang="en-GB" sz="2400" b="1" dirty="0" smtClean="0"/>
          </a:p>
          <a:p>
            <a:pPr marL="0" indent="0">
              <a:buNone/>
            </a:pPr>
            <a:endParaRPr lang="en-GB" sz="2400" b="1" dirty="0"/>
          </a:p>
          <a:p>
            <a:endParaRPr lang="en-GB" sz="2400" dirty="0" smtClean="0"/>
          </a:p>
          <a:p>
            <a:endParaRPr lang="en-GB" sz="2400" dirty="0" smtClean="0"/>
          </a:p>
          <a:p>
            <a:endParaRPr lang="en-GB" sz="2400" dirty="0" smtClean="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796136" y="1844824"/>
            <a:ext cx="2891517" cy="3600400"/>
          </a:xfrm>
          <a:prstGeom prst="rect">
            <a:avLst/>
          </a:prstGeom>
          <a:solidFill>
            <a:schemeClr val="bg1">
              <a:alpha val="29000"/>
            </a:schemeClr>
          </a:solidFill>
          <a:effectLst>
            <a:reflection endPos="0" dir="5400000" sy="-100000" algn="bl" rotWithShape="0"/>
          </a:effectLst>
        </p:spPr>
      </p:pic>
    </p:spTree>
    <p:extLst>
      <p:ext uri="{BB962C8B-B14F-4D97-AF65-F5344CB8AC3E}">
        <p14:creationId xmlns:p14="http://schemas.microsoft.com/office/powerpoint/2010/main" val="130790194"/>
      </p:ext>
    </p:extLst>
  </p:cSld>
  <p:clrMapOvr>
    <a:masterClrMapping/>
  </p:clrMapOvr>
  <mc:AlternateContent xmlns:mc="http://schemas.openxmlformats.org/markup-compatibility/2006" xmlns:p14="http://schemas.microsoft.com/office/powerpoint/2010/main">
    <mc:Choice Requires="p14">
      <p:transition p14:dur="10" advClick="0" advTm="9000"/>
    </mc:Choice>
    <mc:Fallback xmlns="">
      <p:transition advClick="0" advTm="9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196826"/>
            <a:ext cx="8375650" cy="423862"/>
          </a:xfrm>
        </p:spPr>
        <p:txBody>
          <a:bodyPr/>
          <a:lstStyle/>
          <a:p>
            <a:r>
              <a:rPr lang="en-GB" dirty="0" smtClean="0"/>
              <a:t>Green Impact at the University </a:t>
            </a:r>
            <a:r>
              <a:rPr lang="en-GB" dirty="0"/>
              <a:t>of </a:t>
            </a:r>
            <a:r>
              <a:rPr lang="en-GB" dirty="0" smtClean="0"/>
              <a:t>Cambridge</a:t>
            </a:r>
            <a:br>
              <a:rPr lang="en-GB" dirty="0" smtClean="0"/>
            </a:br>
            <a:r>
              <a:rPr lang="en-GB" sz="2400" dirty="0" smtClean="0">
                <a:solidFill>
                  <a:srgbClr val="92D050"/>
                </a:solidFill>
              </a:rPr>
              <a:t>What’s been happening?</a:t>
            </a:r>
            <a:endParaRPr lang="en-GB" sz="2400" dirty="0">
              <a:solidFill>
                <a:srgbClr val="92D050"/>
              </a:solidFill>
            </a:endParaRPr>
          </a:p>
        </p:txBody>
      </p:sp>
      <p:sp>
        <p:nvSpPr>
          <p:cNvPr id="9" name="Content Placeholder 3"/>
          <p:cNvSpPr>
            <a:spLocks noGrp="1"/>
          </p:cNvSpPr>
          <p:nvPr>
            <p:ph sz="half" idx="1"/>
          </p:nvPr>
        </p:nvSpPr>
        <p:spPr>
          <a:xfrm>
            <a:off x="5724128" y="5301208"/>
            <a:ext cx="3235732" cy="1020610"/>
          </a:xfrm>
        </p:spPr>
        <p:txBody>
          <a:bodyPr/>
          <a:lstStyle/>
          <a:p>
            <a:pPr marL="0" indent="0" algn="ctr">
              <a:buNone/>
            </a:pPr>
            <a:r>
              <a:rPr lang="en-GB" sz="1600" b="1" dirty="0" smtClean="0"/>
              <a:t>Spotlight on recycling event at Plant Sciences</a:t>
            </a:r>
          </a:p>
          <a:p>
            <a:pPr marL="0" indent="0" algn="ctr">
              <a:buNone/>
            </a:pPr>
            <a:endParaRPr lang="en-GB" sz="1600" dirty="0" smtClean="0"/>
          </a:p>
          <a:p>
            <a:pPr algn="ctr"/>
            <a:endParaRPr lang="en-GB" sz="1600" dirty="0" smtClean="0"/>
          </a:p>
        </p:txBody>
      </p:sp>
      <p:sp>
        <p:nvSpPr>
          <p:cNvPr id="10" name="Content Placeholder 3"/>
          <p:cNvSpPr>
            <a:spLocks noGrp="1"/>
          </p:cNvSpPr>
          <p:nvPr>
            <p:ph sz="half" idx="1"/>
          </p:nvPr>
        </p:nvSpPr>
        <p:spPr>
          <a:xfrm>
            <a:off x="3407742" y="4941168"/>
            <a:ext cx="1972887" cy="1069095"/>
          </a:xfrm>
        </p:spPr>
        <p:txBody>
          <a:bodyPr/>
          <a:lstStyle/>
          <a:p>
            <a:pPr marL="0" indent="0" algn="ctr">
              <a:buNone/>
            </a:pPr>
            <a:r>
              <a:rPr lang="en-GB" sz="1600" b="1" dirty="0" smtClean="0"/>
              <a:t>Tea room boiler auto-timer at Clare College</a:t>
            </a:r>
            <a:endParaRPr lang="en-GB" sz="1600" dirty="0" smtClean="0"/>
          </a:p>
          <a:p>
            <a:pPr algn="ctr"/>
            <a:endParaRPr lang="en-GB" sz="1600" dirty="0" smtClean="0"/>
          </a:p>
        </p:txBody>
      </p:sp>
      <p:sp>
        <p:nvSpPr>
          <p:cNvPr id="11" name="Content Placeholder 3"/>
          <p:cNvSpPr>
            <a:spLocks noGrp="1"/>
          </p:cNvSpPr>
          <p:nvPr>
            <p:ph sz="half" idx="1"/>
          </p:nvPr>
        </p:nvSpPr>
        <p:spPr>
          <a:xfrm>
            <a:off x="209012" y="5301208"/>
            <a:ext cx="2880320" cy="441243"/>
          </a:xfrm>
        </p:spPr>
        <p:txBody>
          <a:bodyPr/>
          <a:lstStyle/>
          <a:p>
            <a:pPr marL="0" indent="0" algn="ctr">
              <a:buNone/>
            </a:pPr>
            <a:r>
              <a:rPr lang="en-GB" sz="1600" b="1" dirty="0" smtClean="0"/>
              <a:t>Fairtrade-Art </a:t>
            </a:r>
            <a:r>
              <a:rPr lang="en-GB" sz="1600" b="1" dirty="0"/>
              <a:t>Society </a:t>
            </a:r>
            <a:r>
              <a:rPr lang="en-GB" sz="1600" b="1" dirty="0" smtClean="0"/>
              <a:t>Collaboration at St Catherine’s College</a:t>
            </a:r>
            <a:endParaRPr lang="en-GB" sz="1600" dirty="0" smtClean="0"/>
          </a:p>
        </p:txBody>
      </p:sp>
      <p:pic>
        <p:nvPicPr>
          <p:cNvPr id="12" name="Picture 11"/>
          <p:cNvPicPr/>
          <p:nvPr/>
        </p:nvPicPr>
        <p:blipFill rotWithShape="1">
          <a:blip r:embed="rId3" cstate="print">
            <a:extLst>
              <a:ext uri="{28A0092B-C50C-407E-A947-70E740481C1C}">
                <a14:useLocalDpi xmlns:a14="http://schemas.microsoft.com/office/drawing/2010/main"/>
              </a:ext>
            </a:extLst>
          </a:blip>
          <a:srcRect/>
          <a:stretch/>
        </p:blipFill>
        <p:spPr>
          <a:xfrm>
            <a:off x="683568" y="1484784"/>
            <a:ext cx="1931209" cy="3724244"/>
          </a:xfrm>
          <a:prstGeom prst="rect">
            <a:avLst/>
          </a:prstGeom>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347864" y="2014758"/>
            <a:ext cx="2266368"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pcl29\AppData\Local\Microsoft\Windows\Temporary Internet Files\Content.Outlook\VY2RNHT2\CThs8gIWEAArP9h.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68144" y="1632406"/>
            <a:ext cx="2679762" cy="357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806073"/>
      </p:ext>
    </p:extLst>
  </p:cSld>
  <p:clrMapOvr>
    <a:masterClrMapping/>
  </p:clrMapOvr>
  <mc:AlternateContent xmlns:mc="http://schemas.openxmlformats.org/markup-compatibility/2006" xmlns:p14="http://schemas.microsoft.com/office/powerpoint/2010/main">
    <mc:Choice Requires="p14">
      <p:transition p14:dur="10" advClick="0" advTm="9000"/>
    </mc:Choice>
    <mc:Fallback xmlns="">
      <p:transition advClick="0" advTm="9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196826"/>
            <a:ext cx="8375650" cy="423862"/>
          </a:xfrm>
        </p:spPr>
        <p:txBody>
          <a:bodyPr/>
          <a:lstStyle/>
          <a:p>
            <a:r>
              <a:rPr lang="en-GB" dirty="0" smtClean="0"/>
              <a:t>Green Impact at the University </a:t>
            </a:r>
            <a:r>
              <a:rPr lang="en-GB" dirty="0"/>
              <a:t>of </a:t>
            </a:r>
            <a:r>
              <a:rPr lang="en-GB" dirty="0" smtClean="0"/>
              <a:t>Cambridge</a:t>
            </a:r>
            <a:br>
              <a:rPr lang="en-GB" dirty="0" smtClean="0"/>
            </a:br>
            <a:r>
              <a:rPr lang="en-GB" sz="2400" dirty="0" smtClean="0">
                <a:solidFill>
                  <a:srgbClr val="92D050"/>
                </a:solidFill>
              </a:rPr>
              <a:t>Quotes from the auditors:</a:t>
            </a:r>
            <a:endParaRPr lang="en-GB" sz="2400" dirty="0">
              <a:solidFill>
                <a:srgbClr val="92D050"/>
              </a:solidFill>
            </a:endParaRPr>
          </a:p>
        </p:txBody>
      </p:sp>
      <p:sp>
        <p:nvSpPr>
          <p:cNvPr id="4" name="Content Placeholder 3"/>
          <p:cNvSpPr>
            <a:spLocks noGrp="1"/>
          </p:cNvSpPr>
          <p:nvPr>
            <p:ph sz="half" idx="1"/>
          </p:nvPr>
        </p:nvSpPr>
        <p:spPr>
          <a:xfrm>
            <a:off x="467544" y="1484784"/>
            <a:ext cx="8208912" cy="3960440"/>
          </a:xfrm>
        </p:spPr>
        <p:txBody>
          <a:bodyPr/>
          <a:lstStyle/>
          <a:p>
            <a:pPr marL="0" indent="0" algn="ctr">
              <a:buNone/>
            </a:pPr>
            <a:r>
              <a:rPr lang="en-GB" sz="2200" b="1" dirty="0"/>
              <a:t>Geography: </a:t>
            </a:r>
            <a:r>
              <a:rPr lang="en-GB" sz="2200" i="1" dirty="0"/>
              <a:t>‘It was nice to see the Green Impact scheme really take root in this first year in the department. The team is clearly enthusiastic and it's nice to see members from every section of the department working together with one goal</a:t>
            </a:r>
            <a:r>
              <a:rPr lang="en-GB" sz="2200" i="1" dirty="0" smtClean="0"/>
              <a:t>.’</a:t>
            </a:r>
          </a:p>
          <a:p>
            <a:pPr marL="0" indent="0" algn="ctr">
              <a:buNone/>
            </a:pPr>
            <a:r>
              <a:rPr lang="en-GB" sz="2200" b="1" dirty="0"/>
              <a:t>Psychology: </a:t>
            </a:r>
            <a:r>
              <a:rPr lang="en-GB" sz="2200" i="1" dirty="0"/>
              <a:t>‘They were particularly enthusiastic, and there were many visible signs about energy efficiency and recycling initiatives everywhere</a:t>
            </a:r>
            <a:r>
              <a:rPr lang="en-GB" sz="2200" i="1" dirty="0" smtClean="0"/>
              <a:t>!’</a:t>
            </a:r>
            <a:endParaRPr lang="en-GB" sz="2200" i="1" dirty="0"/>
          </a:p>
          <a:p>
            <a:pPr marL="0" indent="0" algn="ctr">
              <a:buNone/>
            </a:pPr>
            <a:r>
              <a:rPr lang="en-GB" sz="2200" b="1" dirty="0"/>
              <a:t>Cambridge Commonwealth Trusts: </a:t>
            </a:r>
            <a:r>
              <a:rPr lang="en-GB" sz="2200" i="1" dirty="0"/>
              <a:t>‘The green team seemed very proud and invested in what the whole staff team was doing, and rightly so</a:t>
            </a:r>
            <a:r>
              <a:rPr lang="en-GB" sz="2200" i="1" dirty="0" smtClean="0"/>
              <a:t>!’</a:t>
            </a:r>
            <a:endParaRPr lang="en-GB" sz="2200" i="1" dirty="0"/>
          </a:p>
        </p:txBody>
      </p:sp>
    </p:spTree>
    <p:extLst>
      <p:ext uri="{BB962C8B-B14F-4D97-AF65-F5344CB8AC3E}">
        <p14:creationId xmlns:p14="http://schemas.microsoft.com/office/powerpoint/2010/main" val="15734793"/>
      </p:ext>
    </p:extLst>
  </p:cSld>
  <p:clrMapOvr>
    <a:masterClrMapping/>
  </p:clrMapOvr>
  <mc:AlternateContent xmlns:mc="http://schemas.openxmlformats.org/markup-compatibility/2006" xmlns:p14="http://schemas.microsoft.com/office/powerpoint/2010/main">
    <mc:Choice Requires="p14">
      <p:transition p14:dur="10" advClick="0" advTm="9000"/>
    </mc:Choice>
    <mc:Fallback xmlns="">
      <p:transition advClick="0" advTm="9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196826"/>
            <a:ext cx="8375650" cy="423862"/>
          </a:xfrm>
        </p:spPr>
        <p:txBody>
          <a:bodyPr/>
          <a:lstStyle/>
          <a:p>
            <a:r>
              <a:rPr lang="en-GB" dirty="0" smtClean="0"/>
              <a:t>Green Impact at the University </a:t>
            </a:r>
            <a:r>
              <a:rPr lang="en-GB" dirty="0"/>
              <a:t>of </a:t>
            </a:r>
            <a:r>
              <a:rPr lang="en-GB" dirty="0" smtClean="0"/>
              <a:t>Cambridge</a:t>
            </a:r>
            <a:br>
              <a:rPr lang="en-GB" dirty="0" smtClean="0"/>
            </a:br>
            <a:r>
              <a:rPr lang="en-GB" sz="2400" dirty="0" smtClean="0">
                <a:solidFill>
                  <a:srgbClr val="92D050"/>
                </a:solidFill>
              </a:rPr>
              <a:t>This year’s top teams!</a:t>
            </a:r>
            <a:endParaRPr lang="en-GB" sz="2400" dirty="0">
              <a:solidFill>
                <a:srgbClr val="92D050"/>
              </a:solidFill>
            </a:endParaRPr>
          </a:p>
        </p:txBody>
      </p:sp>
      <p:sp>
        <p:nvSpPr>
          <p:cNvPr id="4" name="Content Placeholder 3"/>
          <p:cNvSpPr>
            <a:spLocks noGrp="1"/>
          </p:cNvSpPr>
          <p:nvPr>
            <p:ph sz="half" idx="1"/>
          </p:nvPr>
        </p:nvSpPr>
        <p:spPr>
          <a:xfrm>
            <a:off x="251520" y="1628800"/>
            <a:ext cx="8712968" cy="3960440"/>
          </a:xfrm>
        </p:spPr>
        <p:txBody>
          <a:bodyPr/>
          <a:lstStyle/>
          <a:p>
            <a:pPr marL="0" indent="0">
              <a:buNone/>
            </a:pPr>
            <a:r>
              <a:rPr lang="en-GB" sz="2400" b="1" dirty="0" smtClean="0">
                <a:solidFill>
                  <a:srgbClr val="00B050"/>
                </a:solidFill>
              </a:rPr>
              <a:t>Most points gained compared to last year: </a:t>
            </a:r>
          </a:p>
          <a:p>
            <a:pPr marL="457200" indent="-457200">
              <a:buAutoNum type="arabicParenR"/>
            </a:pPr>
            <a:r>
              <a:rPr lang="en-GB" sz="2400" dirty="0" smtClean="0"/>
              <a:t>328 points – </a:t>
            </a:r>
            <a:r>
              <a:rPr lang="en-GB" sz="2400" b="1" dirty="0" err="1" smtClean="0"/>
              <a:t>Obs</a:t>
            </a:r>
            <a:r>
              <a:rPr lang="en-GB" sz="2400" b="1" dirty="0" smtClean="0"/>
              <a:t> &amp; </a:t>
            </a:r>
            <a:r>
              <a:rPr lang="en-GB" sz="2400" b="1" dirty="0" err="1" smtClean="0"/>
              <a:t>Gynae</a:t>
            </a:r>
            <a:r>
              <a:rPr lang="en-GB" sz="2400" b="1" dirty="0" smtClean="0"/>
              <a:t> dept.</a:t>
            </a:r>
            <a:endParaRPr lang="en-GB" sz="2400" b="1" dirty="0"/>
          </a:p>
          <a:p>
            <a:pPr marL="457200" indent="-457200">
              <a:buAutoNum type="arabicParenR"/>
            </a:pPr>
            <a:r>
              <a:rPr lang="en-GB" sz="2400" dirty="0" smtClean="0"/>
              <a:t>324 points – </a:t>
            </a:r>
            <a:r>
              <a:rPr lang="en-GB" sz="2400" b="1" dirty="0" smtClean="0"/>
              <a:t>Plant Sciences</a:t>
            </a:r>
            <a:endParaRPr lang="en-GB" sz="2400" b="1" dirty="0"/>
          </a:p>
          <a:p>
            <a:pPr marL="457200" indent="-457200">
              <a:buAutoNum type="arabicParenR"/>
            </a:pPr>
            <a:r>
              <a:rPr lang="en-GB" sz="2400" dirty="0" smtClean="0"/>
              <a:t>244</a:t>
            </a:r>
            <a:r>
              <a:rPr lang="en-GB" sz="2400" dirty="0"/>
              <a:t> </a:t>
            </a:r>
            <a:r>
              <a:rPr lang="en-GB" sz="2400" dirty="0" smtClean="0"/>
              <a:t>points – </a:t>
            </a:r>
            <a:r>
              <a:rPr lang="en-GB" sz="2400" b="1" dirty="0" smtClean="0"/>
              <a:t>MRC Epidemiology</a:t>
            </a:r>
            <a:endParaRPr lang="en-GB" sz="2400" b="1" dirty="0"/>
          </a:p>
          <a:p>
            <a:pPr marL="457200" indent="-457200">
              <a:buAutoNum type="arabicParenR"/>
            </a:pPr>
            <a:r>
              <a:rPr lang="en-GB" sz="2400" dirty="0" smtClean="0"/>
              <a:t>236</a:t>
            </a:r>
            <a:r>
              <a:rPr lang="en-GB" sz="2400" dirty="0"/>
              <a:t> </a:t>
            </a:r>
            <a:r>
              <a:rPr lang="en-GB" sz="2400" dirty="0" smtClean="0"/>
              <a:t>points – </a:t>
            </a:r>
            <a:r>
              <a:rPr lang="en-GB" sz="2400" b="1" dirty="0" smtClean="0"/>
              <a:t>Pembroke College </a:t>
            </a:r>
            <a:endParaRPr lang="en-GB" sz="2400" b="1" dirty="0"/>
          </a:p>
          <a:p>
            <a:pPr marL="457200" indent="-457200">
              <a:buAutoNum type="arabicParenR"/>
            </a:pPr>
            <a:r>
              <a:rPr lang="en-GB" sz="2400" dirty="0" smtClean="0"/>
              <a:t>220</a:t>
            </a:r>
            <a:r>
              <a:rPr lang="en-GB" sz="2400" dirty="0"/>
              <a:t> </a:t>
            </a:r>
            <a:r>
              <a:rPr lang="en-GB" sz="2400" dirty="0" smtClean="0"/>
              <a:t>points – </a:t>
            </a:r>
            <a:r>
              <a:rPr lang="en-GB" sz="2400" b="1" dirty="0" smtClean="0"/>
              <a:t>Green Futures Group</a:t>
            </a:r>
            <a:endParaRPr lang="en-GB" sz="2400" b="1" dirty="0"/>
          </a:p>
          <a:p>
            <a:endParaRPr lang="en-GB" sz="2400" dirty="0" smtClean="0"/>
          </a:p>
          <a:p>
            <a:endParaRPr lang="en-GB" sz="2400" dirty="0" smtClean="0"/>
          </a:p>
          <a:p>
            <a:endParaRPr lang="en-GB" sz="2400" dirty="0" smtClean="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825210" y="2276872"/>
            <a:ext cx="3211286" cy="2610222"/>
          </a:xfrm>
          <a:prstGeom prst="rect">
            <a:avLst/>
          </a:prstGeom>
        </p:spPr>
      </p:pic>
    </p:spTree>
    <p:extLst>
      <p:ext uri="{BB962C8B-B14F-4D97-AF65-F5344CB8AC3E}">
        <p14:creationId xmlns:p14="http://schemas.microsoft.com/office/powerpoint/2010/main" val="584690967"/>
      </p:ext>
    </p:extLst>
  </p:cSld>
  <p:clrMapOvr>
    <a:masterClrMapping/>
  </p:clrMapOvr>
  <mc:AlternateContent xmlns:mc="http://schemas.openxmlformats.org/markup-compatibility/2006" xmlns:p14="http://schemas.microsoft.com/office/powerpoint/2010/main">
    <mc:Choice Requires="p14">
      <p:transition p14:dur="10" advClick="0" advTm="9000"/>
    </mc:Choice>
    <mc:Fallback xmlns="">
      <p:transition advClick="0" advTm="9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196826"/>
            <a:ext cx="8375650" cy="423862"/>
          </a:xfrm>
        </p:spPr>
        <p:txBody>
          <a:bodyPr/>
          <a:lstStyle/>
          <a:p>
            <a:r>
              <a:rPr lang="en-GB" dirty="0" smtClean="0"/>
              <a:t>Green Impact at the University </a:t>
            </a:r>
            <a:r>
              <a:rPr lang="en-GB" dirty="0"/>
              <a:t>of </a:t>
            </a:r>
            <a:r>
              <a:rPr lang="en-GB" dirty="0" smtClean="0"/>
              <a:t>Cambridge</a:t>
            </a:r>
            <a:br>
              <a:rPr lang="en-GB" dirty="0" smtClean="0"/>
            </a:br>
            <a:r>
              <a:rPr lang="en-GB" sz="2400" dirty="0" smtClean="0">
                <a:solidFill>
                  <a:srgbClr val="92D050"/>
                </a:solidFill>
              </a:rPr>
              <a:t>What’s been happening?</a:t>
            </a:r>
            <a:endParaRPr lang="en-GB" sz="2400" dirty="0">
              <a:solidFill>
                <a:srgbClr val="92D050"/>
              </a:solidFill>
            </a:endParaRPr>
          </a:p>
        </p:txBody>
      </p:sp>
      <p:sp>
        <p:nvSpPr>
          <p:cNvPr id="11" name="Content Placeholder 3"/>
          <p:cNvSpPr>
            <a:spLocks noGrp="1"/>
          </p:cNvSpPr>
          <p:nvPr>
            <p:ph sz="half" idx="1"/>
          </p:nvPr>
        </p:nvSpPr>
        <p:spPr>
          <a:xfrm>
            <a:off x="6175671" y="4681362"/>
            <a:ext cx="2880320" cy="441243"/>
          </a:xfrm>
        </p:spPr>
        <p:txBody>
          <a:bodyPr/>
          <a:lstStyle/>
          <a:p>
            <a:pPr marL="0" indent="0" algn="ctr">
              <a:buNone/>
            </a:pPr>
            <a:r>
              <a:rPr lang="en-GB" sz="1600" b="1" dirty="0" smtClean="0"/>
              <a:t>Recycling plastic media bottles as pipette tip buckets at IMS-MRL</a:t>
            </a:r>
            <a:endParaRPr lang="en-GB" sz="1600" dirty="0" smtClean="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a:ext>
            </a:extLst>
          </a:blip>
          <a:srcRect t="22966" r="7198"/>
          <a:stretch/>
        </p:blipFill>
        <p:spPr bwMode="auto">
          <a:xfrm rot="16200000">
            <a:off x="6266673" y="2101040"/>
            <a:ext cx="2897280" cy="1966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descr="E:\Functions\1 Environment &amp; Energy\Environmental photos and media\Green Impact\15-16 photos\Library book bird feeder.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5536" y="1656009"/>
            <a:ext cx="2310244" cy="3530516"/>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3"/>
          <p:cNvSpPr>
            <a:spLocks noGrp="1"/>
          </p:cNvSpPr>
          <p:nvPr>
            <p:ph sz="half" idx="1"/>
          </p:nvPr>
        </p:nvSpPr>
        <p:spPr>
          <a:xfrm>
            <a:off x="150843" y="5301208"/>
            <a:ext cx="2799629" cy="614390"/>
          </a:xfrm>
        </p:spPr>
        <p:txBody>
          <a:bodyPr/>
          <a:lstStyle/>
          <a:p>
            <a:pPr marL="0" indent="0" algn="ctr">
              <a:buNone/>
            </a:pPr>
            <a:r>
              <a:rPr lang="en-GB" sz="1800" b="1" dirty="0" smtClean="0"/>
              <a:t>University Library </a:t>
            </a:r>
            <a:br>
              <a:rPr lang="en-GB" sz="1800" b="1" dirty="0" smtClean="0"/>
            </a:br>
            <a:r>
              <a:rPr lang="en-GB" sz="1800" b="1" dirty="0" smtClean="0"/>
              <a:t>bird boxes</a:t>
            </a:r>
            <a:endParaRPr lang="en-GB" sz="1800" dirty="0" smtClean="0"/>
          </a:p>
          <a:p>
            <a:endParaRPr lang="en-GB" sz="1800" dirty="0" smtClean="0"/>
          </a:p>
        </p:txBody>
      </p:sp>
      <p:sp>
        <p:nvSpPr>
          <p:cNvPr id="12" name="Content Placeholder 3"/>
          <p:cNvSpPr>
            <a:spLocks noGrp="1"/>
          </p:cNvSpPr>
          <p:nvPr>
            <p:ph sz="half" idx="1"/>
          </p:nvPr>
        </p:nvSpPr>
        <p:spPr>
          <a:xfrm>
            <a:off x="3342068" y="4679717"/>
            <a:ext cx="2376264" cy="455833"/>
          </a:xfrm>
        </p:spPr>
        <p:txBody>
          <a:bodyPr/>
          <a:lstStyle/>
          <a:p>
            <a:pPr marL="0" indent="0" algn="ctr">
              <a:buNone/>
            </a:pPr>
            <a:r>
              <a:rPr lang="en-GB" sz="1800" b="1" dirty="0" err="1" smtClean="0"/>
              <a:t>Obs</a:t>
            </a:r>
            <a:r>
              <a:rPr lang="en-GB" sz="1800" b="1" dirty="0" smtClean="0"/>
              <a:t> &amp; </a:t>
            </a:r>
            <a:r>
              <a:rPr lang="en-GB" sz="1800" b="1" dirty="0" err="1" smtClean="0"/>
              <a:t>Gynae</a:t>
            </a:r>
            <a:r>
              <a:rPr lang="en-GB" sz="1800" b="1" dirty="0" smtClean="0"/>
              <a:t> </a:t>
            </a:r>
            <a:r>
              <a:rPr lang="en-GB" sz="1800" b="1" dirty="0" err="1" smtClean="0"/>
              <a:t>fairtrade</a:t>
            </a:r>
            <a:r>
              <a:rPr lang="en-GB" sz="1800" b="1" dirty="0" smtClean="0"/>
              <a:t> breakfast</a:t>
            </a:r>
            <a:endParaRPr lang="en-GB" sz="1800" dirty="0" smtClean="0"/>
          </a:p>
        </p:txBody>
      </p:sp>
      <p:pic>
        <p:nvPicPr>
          <p:cNvPr id="13" name="Picture 2" descr="C:\Users\pcl29\AppData\Local\Microsoft\Windows\Temporary Internet Files\Content.Outlook\VY2RNHT2\284.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3131840" y="2026371"/>
            <a:ext cx="3018540" cy="2546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535166"/>
      </p:ext>
    </p:extLst>
  </p:cSld>
  <p:clrMapOvr>
    <a:masterClrMapping/>
  </p:clrMapOvr>
  <mc:AlternateContent xmlns:mc="http://schemas.openxmlformats.org/markup-compatibility/2006" xmlns:p14="http://schemas.microsoft.com/office/powerpoint/2010/main">
    <mc:Choice Requires="p14">
      <p:transition p14:dur="10" advClick="0" advTm="9000"/>
    </mc:Choice>
    <mc:Fallback xmlns="">
      <p:transition advClick="0" advTm="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196826"/>
            <a:ext cx="8375650" cy="423862"/>
          </a:xfrm>
        </p:spPr>
        <p:txBody>
          <a:bodyPr/>
          <a:lstStyle/>
          <a:p>
            <a:r>
              <a:rPr lang="en-GB" dirty="0" smtClean="0"/>
              <a:t>Green Impact at the University </a:t>
            </a:r>
            <a:r>
              <a:rPr lang="en-GB" dirty="0"/>
              <a:t>of </a:t>
            </a:r>
            <a:r>
              <a:rPr lang="en-GB" dirty="0" smtClean="0"/>
              <a:t>Cambridge</a:t>
            </a:r>
            <a:br>
              <a:rPr lang="en-GB" dirty="0" smtClean="0"/>
            </a:br>
            <a:r>
              <a:rPr lang="en-GB" sz="2400" dirty="0" smtClean="0">
                <a:solidFill>
                  <a:srgbClr val="92D050"/>
                </a:solidFill>
              </a:rPr>
              <a:t>Quotes from the auditors:</a:t>
            </a:r>
            <a:endParaRPr lang="en-GB" sz="2400" dirty="0">
              <a:solidFill>
                <a:srgbClr val="92D050"/>
              </a:solidFill>
            </a:endParaRPr>
          </a:p>
        </p:txBody>
      </p:sp>
      <p:sp>
        <p:nvSpPr>
          <p:cNvPr id="4" name="Content Placeholder 3"/>
          <p:cNvSpPr>
            <a:spLocks noGrp="1"/>
          </p:cNvSpPr>
          <p:nvPr>
            <p:ph sz="half" idx="1"/>
          </p:nvPr>
        </p:nvSpPr>
        <p:spPr>
          <a:xfrm>
            <a:off x="323528" y="1628800"/>
            <a:ext cx="8424936" cy="3960440"/>
          </a:xfrm>
        </p:spPr>
        <p:txBody>
          <a:bodyPr/>
          <a:lstStyle/>
          <a:p>
            <a:pPr marL="0" indent="0" algn="ctr">
              <a:buNone/>
            </a:pPr>
            <a:r>
              <a:rPr lang="en-GB" sz="2200" b="1" dirty="0" smtClean="0"/>
              <a:t>Downing </a:t>
            </a:r>
            <a:r>
              <a:rPr lang="en-GB" sz="2200" b="1" dirty="0"/>
              <a:t>College</a:t>
            </a:r>
            <a:r>
              <a:rPr lang="en-GB" sz="2200" dirty="0"/>
              <a:t>: </a:t>
            </a:r>
            <a:r>
              <a:rPr lang="en-GB" sz="2200" i="1" dirty="0"/>
              <a:t>‘We were impressed by the commitment to sustainability at Downing College – the planning is incredible, from the public pathway to the underground heat pump, and they definitely deserve the Gold award</a:t>
            </a:r>
            <a:r>
              <a:rPr lang="en-GB" sz="2200" i="1" dirty="0" smtClean="0"/>
              <a:t>!’</a:t>
            </a:r>
            <a:r>
              <a:rPr lang="en-GB" sz="2200" b="1" i="1" dirty="0" smtClean="0"/>
              <a:t/>
            </a:r>
            <a:br>
              <a:rPr lang="en-GB" sz="2200" b="1" i="1" dirty="0" smtClean="0"/>
            </a:br>
            <a:endParaRPr lang="en-GB" sz="2200" b="1" dirty="0" smtClean="0"/>
          </a:p>
          <a:p>
            <a:pPr marL="0" indent="0" algn="ctr">
              <a:buNone/>
            </a:pPr>
            <a:r>
              <a:rPr lang="en-GB" sz="2200" b="1" dirty="0"/>
              <a:t>Greenwich House </a:t>
            </a:r>
            <a:r>
              <a:rPr lang="en-GB" sz="2200" i="1" dirty="0"/>
              <a:t>‘the pace of work was impressive with fortnightly meetings, and it was great to see several specific initiatives embedded in the building (for instance the PIR sensors and electric car charging) and that staff were involved (for instance the fact that bins are well labelled, the pen recycling, as well as the booklets, maps and mugs available to staff)’</a:t>
            </a:r>
          </a:p>
          <a:p>
            <a:pPr algn="ctr"/>
            <a:endParaRPr lang="en-GB" sz="2200" dirty="0" smtClean="0"/>
          </a:p>
          <a:p>
            <a:pPr algn="ctr"/>
            <a:endParaRPr lang="en-GB" sz="2200" dirty="0" smtClean="0"/>
          </a:p>
          <a:p>
            <a:pPr algn="ctr"/>
            <a:endParaRPr lang="en-GB" sz="2200" dirty="0" smtClean="0"/>
          </a:p>
        </p:txBody>
      </p:sp>
    </p:spTree>
    <p:extLst>
      <p:ext uri="{BB962C8B-B14F-4D97-AF65-F5344CB8AC3E}">
        <p14:creationId xmlns:p14="http://schemas.microsoft.com/office/powerpoint/2010/main" val="1698179212"/>
      </p:ext>
    </p:extLst>
  </p:cSld>
  <p:clrMapOvr>
    <a:masterClrMapping/>
  </p:clrMapOvr>
  <mc:AlternateContent xmlns:mc="http://schemas.openxmlformats.org/markup-compatibility/2006" xmlns:p14="http://schemas.microsoft.com/office/powerpoint/2010/main">
    <mc:Choice Requires="p14">
      <p:transition p14:dur="10" advClick="0" advTm="9000"/>
    </mc:Choice>
    <mc:Fallback xmlns="">
      <p:transition advClick="0" advTm="9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196826"/>
            <a:ext cx="8375650" cy="423862"/>
          </a:xfrm>
        </p:spPr>
        <p:txBody>
          <a:bodyPr/>
          <a:lstStyle/>
          <a:p>
            <a:r>
              <a:rPr lang="en-GB" dirty="0" smtClean="0"/>
              <a:t>Green Impact at the University </a:t>
            </a:r>
            <a:r>
              <a:rPr lang="en-GB" dirty="0"/>
              <a:t>of </a:t>
            </a:r>
            <a:r>
              <a:rPr lang="en-GB" dirty="0" smtClean="0"/>
              <a:t>Cambridge</a:t>
            </a:r>
            <a:br>
              <a:rPr lang="en-GB" dirty="0" smtClean="0"/>
            </a:br>
            <a:r>
              <a:rPr lang="en-GB" sz="2400" dirty="0" smtClean="0">
                <a:solidFill>
                  <a:srgbClr val="92D050"/>
                </a:solidFill>
              </a:rPr>
              <a:t>This year’s top teams!</a:t>
            </a:r>
            <a:endParaRPr lang="en-GB" sz="2400" dirty="0">
              <a:solidFill>
                <a:srgbClr val="92D050"/>
              </a:solidFill>
            </a:endParaRPr>
          </a:p>
        </p:txBody>
      </p:sp>
      <p:sp>
        <p:nvSpPr>
          <p:cNvPr id="4" name="Content Placeholder 3"/>
          <p:cNvSpPr>
            <a:spLocks noGrp="1"/>
          </p:cNvSpPr>
          <p:nvPr>
            <p:ph sz="half" idx="1"/>
          </p:nvPr>
        </p:nvSpPr>
        <p:spPr>
          <a:xfrm>
            <a:off x="323528" y="1700808"/>
            <a:ext cx="8712968" cy="3960440"/>
          </a:xfrm>
        </p:spPr>
        <p:txBody>
          <a:bodyPr/>
          <a:lstStyle/>
          <a:p>
            <a:pPr marL="0" indent="0">
              <a:buNone/>
            </a:pPr>
            <a:r>
              <a:rPr lang="en-GB" sz="2400" b="1" dirty="0" smtClean="0"/>
              <a:t>Top teams overall: </a:t>
            </a:r>
          </a:p>
          <a:p>
            <a:pPr marL="0" indent="0">
              <a:buNone/>
            </a:pPr>
            <a:r>
              <a:rPr lang="en-GB" sz="2400" dirty="0" smtClean="0"/>
              <a:t>1)</a:t>
            </a:r>
            <a:r>
              <a:rPr lang="en-GB" sz="2400" dirty="0"/>
              <a:t> 700 points</a:t>
            </a:r>
            <a:r>
              <a:rPr lang="en-GB" sz="2400" dirty="0" smtClean="0"/>
              <a:t> </a:t>
            </a:r>
            <a:r>
              <a:rPr lang="en-GB" sz="2400" b="1" dirty="0"/>
              <a:t>MRC Epidemiology </a:t>
            </a:r>
            <a:r>
              <a:rPr lang="en-GB" sz="2400" b="1" dirty="0" smtClean="0"/>
              <a:t>Labs</a:t>
            </a:r>
            <a:endParaRPr lang="en-GB" sz="2400" dirty="0"/>
          </a:p>
          <a:p>
            <a:pPr marL="0" indent="0">
              <a:buNone/>
            </a:pPr>
            <a:r>
              <a:rPr lang="en-GB" sz="2400" dirty="0" smtClean="0"/>
              <a:t>2)</a:t>
            </a:r>
            <a:r>
              <a:rPr lang="en-GB" sz="2400" dirty="0"/>
              <a:t> 500 points</a:t>
            </a:r>
            <a:r>
              <a:rPr lang="en-GB" sz="2400" dirty="0" smtClean="0"/>
              <a:t> </a:t>
            </a:r>
            <a:r>
              <a:rPr lang="en-GB" sz="2400" b="1" dirty="0" err="1" smtClean="0"/>
              <a:t>Obs</a:t>
            </a:r>
            <a:r>
              <a:rPr lang="en-GB" sz="2400" b="1" dirty="0" smtClean="0"/>
              <a:t> </a:t>
            </a:r>
            <a:r>
              <a:rPr lang="en-GB" sz="2400" b="1" dirty="0"/>
              <a:t>&amp; </a:t>
            </a:r>
            <a:r>
              <a:rPr lang="en-GB" sz="2400" b="1" dirty="0" err="1"/>
              <a:t>Gynae</a:t>
            </a:r>
            <a:r>
              <a:rPr lang="en-GB" sz="2400" b="1" dirty="0"/>
              <a:t> </a:t>
            </a:r>
            <a:r>
              <a:rPr lang="en-GB" sz="2400" b="1" dirty="0" err="1" smtClean="0"/>
              <a:t>dept</a:t>
            </a:r>
            <a:endParaRPr lang="en-GB" sz="2400" dirty="0"/>
          </a:p>
          <a:p>
            <a:pPr marL="0" indent="0">
              <a:buNone/>
            </a:pPr>
            <a:r>
              <a:rPr lang="en-GB" sz="2400" dirty="0" smtClean="0"/>
              <a:t>3)</a:t>
            </a:r>
            <a:r>
              <a:rPr lang="en-GB" sz="2400" dirty="0"/>
              <a:t> 495 </a:t>
            </a:r>
            <a:r>
              <a:rPr lang="en-GB" sz="2400" dirty="0" smtClean="0"/>
              <a:t>points </a:t>
            </a:r>
            <a:r>
              <a:rPr lang="en-GB" sz="2400" b="1" dirty="0" smtClean="0"/>
              <a:t>Plants </a:t>
            </a:r>
            <a:r>
              <a:rPr lang="en-GB" sz="2400" b="1" dirty="0"/>
              <a:t>Sciences </a:t>
            </a:r>
            <a:endParaRPr lang="en-GB" sz="2400" b="1" dirty="0" smtClean="0"/>
          </a:p>
          <a:p>
            <a:pPr marL="0" indent="0">
              <a:buNone/>
            </a:pPr>
            <a:r>
              <a:rPr lang="en-GB" sz="2400" dirty="0" smtClean="0"/>
              <a:t>4) </a:t>
            </a:r>
            <a:r>
              <a:rPr lang="en-GB" sz="2400" dirty="0"/>
              <a:t>459 </a:t>
            </a:r>
            <a:r>
              <a:rPr lang="en-GB" sz="2400" dirty="0" smtClean="0"/>
              <a:t>points </a:t>
            </a:r>
            <a:r>
              <a:rPr lang="en-GB" sz="2400" b="1" dirty="0" smtClean="0"/>
              <a:t>IMS-MRL</a:t>
            </a:r>
          </a:p>
          <a:p>
            <a:pPr marL="0" indent="0">
              <a:buNone/>
            </a:pPr>
            <a:r>
              <a:rPr lang="en-GB" sz="2400" dirty="0" smtClean="0"/>
              <a:t>5) </a:t>
            </a:r>
            <a:r>
              <a:rPr lang="en-GB" sz="2400" dirty="0"/>
              <a:t>399 </a:t>
            </a:r>
            <a:r>
              <a:rPr lang="en-GB" sz="2400" dirty="0" smtClean="0"/>
              <a:t>points </a:t>
            </a:r>
            <a:r>
              <a:rPr lang="en-GB" sz="2400" b="1" dirty="0" smtClean="0"/>
              <a:t>Green </a:t>
            </a:r>
            <a:r>
              <a:rPr lang="en-GB" sz="2400" b="1" dirty="0"/>
              <a:t>Futures </a:t>
            </a:r>
            <a:r>
              <a:rPr lang="en-GB" sz="2400" b="1" dirty="0" smtClean="0"/>
              <a:t>Group</a:t>
            </a:r>
            <a:endParaRPr lang="en-GB" sz="2400" b="1" dirty="0"/>
          </a:p>
          <a:p>
            <a:pPr marL="0" indent="0">
              <a:buNone/>
            </a:pPr>
            <a:endParaRPr lang="en-GB" sz="2400" b="1" dirty="0"/>
          </a:p>
          <a:p>
            <a:endParaRPr lang="en-GB" sz="2400" dirty="0" smtClean="0"/>
          </a:p>
          <a:p>
            <a:endParaRPr lang="en-GB" sz="2400" dirty="0" smtClean="0"/>
          </a:p>
          <a:p>
            <a:endParaRPr lang="en-GB" sz="2400" dirty="0" smtClean="0"/>
          </a:p>
        </p:txBody>
      </p:sp>
      <p:pic>
        <p:nvPicPr>
          <p:cNvPr id="5122" name="Picture 2" descr="https://scontent.xx.fbcdn.net/v/t1.0-9/13315624_1031922813567285_7434315798070025603_n.jpg?oh=8d22b19cf72e8870d097f1592252b5e2&amp;oe=57CE9A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844824"/>
            <a:ext cx="2959021" cy="3698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803533"/>
      </p:ext>
    </p:extLst>
  </p:cSld>
  <p:clrMapOvr>
    <a:masterClrMapping/>
  </p:clrMapOvr>
  <mc:AlternateContent xmlns:mc="http://schemas.openxmlformats.org/markup-compatibility/2006" xmlns:p14="http://schemas.microsoft.com/office/powerpoint/2010/main">
    <mc:Choice Requires="p14">
      <p:transition p14:dur="10" advClick="0" advTm="9000"/>
    </mc:Choice>
    <mc:Fallback xmlns="">
      <p:transition advClick="0" advTm="9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196826"/>
            <a:ext cx="8375650" cy="423862"/>
          </a:xfrm>
        </p:spPr>
        <p:txBody>
          <a:bodyPr/>
          <a:lstStyle/>
          <a:p>
            <a:r>
              <a:rPr lang="en-GB" dirty="0" smtClean="0"/>
              <a:t>Green Impact at the University </a:t>
            </a:r>
            <a:r>
              <a:rPr lang="en-GB" dirty="0"/>
              <a:t>of </a:t>
            </a:r>
            <a:r>
              <a:rPr lang="en-GB" dirty="0" smtClean="0"/>
              <a:t>Cambridge</a:t>
            </a:r>
            <a:br>
              <a:rPr lang="en-GB" dirty="0" smtClean="0"/>
            </a:br>
            <a:r>
              <a:rPr lang="en-GB" sz="2400" dirty="0" smtClean="0">
                <a:solidFill>
                  <a:srgbClr val="92D050"/>
                </a:solidFill>
              </a:rPr>
              <a:t>What’s been happening?</a:t>
            </a:r>
            <a:endParaRPr lang="en-GB" sz="2400" dirty="0">
              <a:solidFill>
                <a:srgbClr val="92D050"/>
              </a:solidFill>
            </a:endParaRPr>
          </a:p>
        </p:txBody>
      </p:sp>
      <p:sp>
        <p:nvSpPr>
          <p:cNvPr id="9" name="Content Placeholder 3"/>
          <p:cNvSpPr>
            <a:spLocks noGrp="1"/>
          </p:cNvSpPr>
          <p:nvPr>
            <p:ph sz="half" idx="1"/>
          </p:nvPr>
        </p:nvSpPr>
        <p:spPr>
          <a:xfrm>
            <a:off x="189577" y="5157191"/>
            <a:ext cx="2803684" cy="674421"/>
          </a:xfrm>
        </p:spPr>
        <p:txBody>
          <a:bodyPr/>
          <a:lstStyle/>
          <a:p>
            <a:pPr marL="0" indent="0" algn="ctr">
              <a:buNone/>
            </a:pPr>
            <a:r>
              <a:rPr lang="en-GB" sz="1600" b="1" dirty="0" smtClean="0"/>
              <a:t>Bird box installed in Counselling Service garden</a:t>
            </a:r>
          </a:p>
        </p:txBody>
      </p:sp>
      <p:sp>
        <p:nvSpPr>
          <p:cNvPr id="10" name="Content Placeholder 3"/>
          <p:cNvSpPr>
            <a:spLocks noGrp="1"/>
          </p:cNvSpPr>
          <p:nvPr>
            <p:ph sz="half" idx="1"/>
          </p:nvPr>
        </p:nvSpPr>
        <p:spPr>
          <a:xfrm>
            <a:off x="6637578" y="5036639"/>
            <a:ext cx="1972887" cy="750709"/>
          </a:xfrm>
        </p:spPr>
        <p:txBody>
          <a:bodyPr/>
          <a:lstStyle/>
          <a:p>
            <a:pPr marL="0" indent="0" algn="ctr">
              <a:buNone/>
            </a:pPr>
            <a:r>
              <a:rPr lang="en-GB" sz="1600" b="1" dirty="0" smtClean="0"/>
              <a:t>Botanic Gardens water timer</a:t>
            </a:r>
            <a:endParaRPr lang="en-GB" sz="1600" dirty="0" smtClean="0"/>
          </a:p>
        </p:txBody>
      </p:sp>
      <p:sp>
        <p:nvSpPr>
          <p:cNvPr id="11" name="Content Placeholder 3"/>
          <p:cNvSpPr>
            <a:spLocks noGrp="1"/>
          </p:cNvSpPr>
          <p:nvPr>
            <p:ph sz="half" idx="1"/>
          </p:nvPr>
        </p:nvSpPr>
        <p:spPr>
          <a:xfrm>
            <a:off x="3293638" y="4725144"/>
            <a:ext cx="2880320" cy="441243"/>
          </a:xfrm>
        </p:spPr>
        <p:txBody>
          <a:bodyPr/>
          <a:lstStyle/>
          <a:p>
            <a:pPr marL="0" indent="0" algn="ctr">
              <a:buNone/>
            </a:pPr>
            <a:r>
              <a:rPr lang="en-GB" sz="1600" b="1" dirty="0" smtClean="0"/>
              <a:t>Green suggestion box at Greenwich House </a:t>
            </a:r>
            <a:endParaRPr lang="en-GB" sz="1600" dirty="0" smtClean="0"/>
          </a:p>
        </p:txBody>
      </p:sp>
      <p:pic>
        <p:nvPicPr>
          <p:cNvPr id="4099" name="Picture 3" descr="C:\Users\pcl29\AppData\Local\Microsoft\Windows\Temporary Internet Files\Content.Outlook\VY2RNHT2\Bird Box (2).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75737" y="1398781"/>
            <a:ext cx="2047513" cy="364502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pcl29\AppData\Local\Microsoft\Windows\Temporary Internet Files\Content.Outlook\VY2RNHT2\LANDSCAPE AND MACHINERY WATER TIMER 1.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588224" y="1614805"/>
            <a:ext cx="2166257" cy="3212976"/>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pcl29\AppData\Local\Microsoft\Windows\Temporary Internet Files\Content.Outlook\VY2RNHT2\SuggestionBox.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771800" y="1836551"/>
            <a:ext cx="3707904" cy="2769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333346"/>
      </p:ext>
    </p:extLst>
  </p:cSld>
  <p:clrMapOvr>
    <a:masterClrMapping/>
  </p:clrMapOvr>
  <mc:AlternateContent xmlns:mc="http://schemas.openxmlformats.org/markup-compatibility/2006" xmlns:p14="http://schemas.microsoft.com/office/powerpoint/2010/main">
    <mc:Choice Requires="p14">
      <p:transition p14:dur="10" advClick="0" advTm="9000"/>
    </mc:Choice>
    <mc:Fallback xmlns="">
      <p:transition advClick="0" advTm="9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196826"/>
            <a:ext cx="8375650" cy="423862"/>
          </a:xfrm>
        </p:spPr>
        <p:txBody>
          <a:bodyPr/>
          <a:lstStyle/>
          <a:p>
            <a:r>
              <a:rPr lang="en-GB" dirty="0" smtClean="0"/>
              <a:t>Green Impact at the University </a:t>
            </a:r>
            <a:r>
              <a:rPr lang="en-GB" dirty="0"/>
              <a:t>of </a:t>
            </a:r>
            <a:r>
              <a:rPr lang="en-GB" dirty="0" smtClean="0"/>
              <a:t>Cambridge</a:t>
            </a:r>
            <a:br>
              <a:rPr lang="en-GB" dirty="0" smtClean="0"/>
            </a:br>
            <a:r>
              <a:rPr lang="en-GB" sz="2400" dirty="0" smtClean="0">
                <a:solidFill>
                  <a:srgbClr val="92D050"/>
                </a:solidFill>
              </a:rPr>
              <a:t>Quotes from the auditors:</a:t>
            </a:r>
            <a:endParaRPr lang="en-GB" sz="2400" dirty="0">
              <a:solidFill>
                <a:srgbClr val="92D050"/>
              </a:solidFill>
            </a:endParaRPr>
          </a:p>
        </p:txBody>
      </p:sp>
      <p:sp>
        <p:nvSpPr>
          <p:cNvPr id="4" name="Content Placeholder 3"/>
          <p:cNvSpPr>
            <a:spLocks noGrp="1"/>
          </p:cNvSpPr>
          <p:nvPr>
            <p:ph sz="half" idx="1"/>
          </p:nvPr>
        </p:nvSpPr>
        <p:spPr>
          <a:xfrm>
            <a:off x="323528" y="1556792"/>
            <a:ext cx="8424936" cy="3960440"/>
          </a:xfrm>
        </p:spPr>
        <p:txBody>
          <a:bodyPr/>
          <a:lstStyle/>
          <a:p>
            <a:pPr marL="0" indent="0" algn="ctr">
              <a:buNone/>
            </a:pPr>
            <a:r>
              <a:rPr lang="en-GB" sz="2200" b="1" dirty="0"/>
              <a:t>The Disability Resource Centre </a:t>
            </a:r>
            <a:r>
              <a:rPr lang="en-GB" sz="2200" i="1" dirty="0"/>
              <a:t>‘are a really friendly, close-knit team who clearly care a lot about the Green impact scheme. The changes were so visible everywhere around the office; it was so clearly a part of everyday life in the community there’.</a:t>
            </a:r>
          </a:p>
          <a:p>
            <a:pPr marL="0" indent="0" algn="ctr">
              <a:buNone/>
            </a:pPr>
            <a:r>
              <a:rPr lang="en-GB" sz="2200" b="1" dirty="0"/>
              <a:t>Counselling service: </a:t>
            </a:r>
            <a:r>
              <a:rPr lang="en-GB" sz="2200" i="1" dirty="0"/>
              <a:t>‘The team seemed really enthusiastic and willing to try to solve any problems that came up, they seemed to be working really well as a team and they got everyone in the service involved in green impact!’</a:t>
            </a:r>
          </a:p>
          <a:p>
            <a:pPr marL="0" indent="0" algn="ctr">
              <a:buNone/>
            </a:pPr>
            <a:r>
              <a:rPr lang="en-GB" sz="2200" b="1" dirty="0" smtClean="0"/>
              <a:t>Psychiatry: </a:t>
            </a:r>
            <a:r>
              <a:rPr lang="en-GB" sz="2200" b="1" i="1" dirty="0"/>
              <a:t>‘</a:t>
            </a:r>
            <a:r>
              <a:rPr lang="en-GB" sz="2200" i="1" dirty="0"/>
              <a:t>the whole department had enthusiastically taken on board the sustainability initiatives, everyone was very receptive to the audits and very happy to </a:t>
            </a:r>
            <a:r>
              <a:rPr lang="en-GB" sz="2200" i="1" dirty="0" smtClean="0"/>
              <a:t>help’</a:t>
            </a:r>
          </a:p>
        </p:txBody>
      </p:sp>
    </p:spTree>
    <p:extLst>
      <p:ext uri="{BB962C8B-B14F-4D97-AF65-F5344CB8AC3E}">
        <p14:creationId xmlns:p14="http://schemas.microsoft.com/office/powerpoint/2010/main" val="2834379792"/>
      </p:ext>
    </p:extLst>
  </p:cSld>
  <p:clrMapOvr>
    <a:masterClrMapping/>
  </p:clrMapOvr>
  <mc:AlternateContent xmlns:mc="http://schemas.openxmlformats.org/markup-compatibility/2006" xmlns:p14="http://schemas.microsoft.com/office/powerpoint/2010/main">
    <mc:Choice Requires="p14">
      <p:transition p14:dur="10" advClick="0" advTm="9000"/>
    </mc:Choice>
    <mc:Fallback xmlns="">
      <p:transition advClick="0" advTm="9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9632" y="0"/>
            <a:ext cx="6743868" cy="6858000"/>
          </a:xfrm>
          <a:prstGeom prst="rect">
            <a:avLst/>
          </a:prstGeom>
          <a:blipFill dpi="0" rotWithShape="1">
            <a:blip r:embed="rId3" cstate="print">
              <a:alphaModFix amt="30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39552" y="188640"/>
            <a:ext cx="8375650" cy="423862"/>
          </a:xfrm>
        </p:spPr>
        <p:txBody>
          <a:bodyPr/>
          <a:lstStyle/>
          <a:p>
            <a:pPr algn="ctr"/>
            <a:r>
              <a:rPr lang="en-GB" dirty="0" smtClean="0">
                <a:latin typeface="Gill Sans MT" panose="020B0502020104020203" pitchFamily="34" charset="0"/>
              </a:rPr>
              <a:t>Participation in Green Impact</a:t>
            </a:r>
            <a:br>
              <a:rPr lang="en-GB" dirty="0" smtClean="0">
                <a:latin typeface="Gill Sans MT" panose="020B0502020104020203" pitchFamily="34" charset="0"/>
              </a:rPr>
            </a:br>
            <a:r>
              <a:rPr lang="en-GB" dirty="0" smtClean="0">
                <a:latin typeface="Gill Sans MT" panose="020B0502020104020203" pitchFamily="34" charset="0"/>
              </a:rPr>
              <a:t>at the University of Cambridge</a:t>
            </a:r>
            <a:endParaRPr lang="en-GB" dirty="0">
              <a:latin typeface="Gill Sans MT" panose="020B0502020104020203"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2836275018"/>
              </p:ext>
            </p:extLst>
          </p:nvPr>
        </p:nvGraphicFramePr>
        <p:xfrm>
          <a:off x="113928" y="1340768"/>
          <a:ext cx="8850560" cy="4752528"/>
        </p:xfrm>
        <a:graphic>
          <a:graphicData uri="http://schemas.openxmlformats.org/drawingml/2006/chart">
            <c:chart xmlns:c="http://schemas.openxmlformats.org/drawingml/2006/chart" xmlns:r="http://schemas.openxmlformats.org/officeDocument/2006/relationships" r:id="rId4"/>
          </a:graphicData>
        </a:graphic>
      </p:graphicFrame>
      <p:sp>
        <p:nvSpPr>
          <p:cNvPr id="5" name="Content Placeholder 3"/>
          <p:cNvSpPr>
            <a:spLocks noGrp="1"/>
          </p:cNvSpPr>
          <p:nvPr>
            <p:ph sz="half" idx="1"/>
          </p:nvPr>
        </p:nvSpPr>
        <p:spPr>
          <a:xfrm>
            <a:off x="2771800" y="1628800"/>
            <a:ext cx="1728192" cy="504056"/>
          </a:xfrm>
        </p:spPr>
        <p:txBody>
          <a:bodyPr/>
          <a:lstStyle/>
          <a:p>
            <a:pPr marL="0" indent="0" algn="ctr">
              <a:buNone/>
            </a:pPr>
            <a:r>
              <a:rPr lang="en-GB" sz="1600" b="1" dirty="0" smtClean="0"/>
              <a:t>1,684 actions</a:t>
            </a:r>
            <a:endParaRPr lang="en-GB" sz="1600" dirty="0" smtClean="0"/>
          </a:p>
          <a:p>
            <a:pPr algn="ctr"/>
            <a:endParaRPr lang="en-GB" sz="1600" dirty="0" smtClean="0"/>
          </a:p>
          <a:p>
            <a:pPr algn="ctr"/>
            <a:endParaRPr lang="en-GB" sz="1600" dirty="0" smtClean="0"/>
          </a:p>
        </p:txBody>
      </p:sp>
      <p:sp>
        <p:nvSpPr>
          <p:cNvPr id="6" name="Content Placeholder 3"/>
          <p:cNvSpPr txBox="1">
            <a:spLocks/>
          </p:cNvSpPr>
          <p:nvPr/>
        </p:nvSpPr>
        <p:spPr bwMode="auto">
          <a:xfrm>
            <a:off x="6948264" y="1459581"/>
            <a:ext cx="1728192" cy="55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69875" indent="-269875" algn="l" rtl="0" eaLnBrk="0" fontAlgn="base" hangingPunct="0">
              <a:spcBef>
                <a:spcPct val="0"/>
              </a:spcBef>
              <a:spcAft>
                <a:spcPct val="75000"/>
              </a:spcAft>
              <a:buChar char="•"/>
              <a:defRPr sz="2000">
                <a:solidFill>
                  <a:schemeClr val="tx1"/>
                </a:solidFill>
                <a:latin typeface="+mn-lt"/>
                <a:ea typeface="+mn-ea"/>
                <a:cs typeface="+mn-cs"/>
              </a:defRPr>
            </a:lvl1pPr>
            <a:lvl2pPr marL="538163" indent="-266700" algn="l" rtl="0" eaLnBrk="0" fontAlgn="base" hangingPunct="0">
              <a:spcBef>
                <a:spcPct val="0"/>
              </a:spcBef>
              <a:spcAft>
                <a:spcPct val="75000"/>
              </a:spcAft>
              <a:buChar char="•"/>
              <a:defRPr sz="2000">
                <a:solidFill>
                  <a:schemeClr val="tx1"/>
                </a:solidFill>
                <a:latin typeface="+mn-lt"/>
              </a:defRPr>
            </a:lvl2pPr>
            <a:lvl3pPr marL="809625" indent="-269875" algn="l" rtl="0" eaLnBrk="0" fontAlgn="base" hangingPunct="0">
              <a:spcBef>
                <a:spcPct val="0"/>
              </a:spcBef>
              <a:spcAft>
                <a:spcPct val="75000"/>
              </a:spcAft>
              <a:buChar char="•"/>
              <a:defRPr sz="2000">
                <a:solidFill>
                  <a:schemeClr val="tx1"/>
                </a:solidFill>
                <a:latin typeface="+mn-lt"/>
              </a:defRPr>
            </a:lvl3pPr>
            <a:lvl4pPr marL="1079500" indent="-268288" algn="l" rtl="0" eaLnBrk="0" fontAlgn="base" hangingPunct="0">
              <a:spcBef>
                <a:spcPct val="0"/>
              </a:spcBef>
              <a:spcAft>
                <a:spcPct val="75000"/>
              </a:spcAft>
              <a:buChar char="•"/>
              <a:defRPr sz="2000">
                <a:solidFill>
                  <a:schemeClr val="tx1"/>
                </a:solidFill>
                <a:latin typeface="+mn-lt"/>
              </a:defRPr>
            </a:lvl4pPr>
            <a:lvl5pPr marL="1350963" indent="-269875" algn="l" rtl="0" eaLnBrk="0" fontAlgn="base" hangingPunct="0">
              <a:spcBef>
                <a:spcPct val="0"/>
              </a:spcBef>
              <a:spcAft>
                <a:spcPct val="75000"/>
              </a:spcAft>
              <a:buChar char="•"/>
              <a:defRPr sz="2000">
                <a:solidFill>
                  <a:schemeClr val="tx1"/>
                </a:solidFill>
                <a:latin typeface="+mn-lt"/>
              </a:defRPr>
            </a:lvl5pPr>
            <a:lvl6pPr marL="1808163" indent="-269875" algn="l" rtl="0" fontAlgn="base">
              <a:spcBef>
                <a:spcPct val="0"/>
              </a:spcBef>
              <a:spcAft>
                <a:spcPct val="75000"/>
              </a:spcAft>
              <a:buChar char="•"/>
              <a:defRPr sz="2000">
                <a:solidFill>
                  <a:schemeClr val="tx1"/>
                </a:solidFill>
                <a:latin typeface="+mn-lt"/>
              </a:defRPr>
            </a:lvl6pPr>
            <a:lvl7pPr marL="2265363" indent="-269875" algn="l" rtl="0" fontAlgn="base">
              <a:spcBef>
                <a:spcPct val="0"/>
              </a:spcBef>
              <a:spcAft>
                <a:spcPct val="75000"/>
              </a:spcAft>
              <a:buChar char="•"/>
              <a:defRPr sz="2000">
                <a:solidFill>
                  <a:schemeClr val="tx1"/>
                </a:solidFill>
                <a:latin typeface="+mn-lt"/>
              </a:defRPr>
            </a:lvl7pPr>
            <a:lvl8pPr marL="2722563" indent="-269875" algn="l" rtl="0" fontAlgn="base">
              <a:spcBef>
                <a:spcPct val="0"/>
              </a:spcBef>
              <a:spcAft>
                <a:spcPct val="75000"/>
              </a:spcAft>
              <a:buChar char="•"/>
              <a:defRPr sz="2000">
                <a:solidFill>
                  <a:schemeClr val="tx1"/>
                </a:solidFill>
                <a:latin typeface="+mn-lt"/>
              </a:defRPr>
            </a:lvl8pPr>
            <a:lvl9pPr marL="3179763" indent="-269875" algn="l" rtl="0" fontAlgn="base">
              <a:spcBef>
                <a:spcPct val="0"/>
              </a:spcBef>
              <a:spcAft>
                <a:spcPct val="75000"/>
              </a:spcAft>
              <a:buChar char="•"/>
              <a:defRPr sz="2000">
                <a:solidFill>
                  <a:schemeClr val="tx1"/>
                </a:solidFill>
                <a:latin typeface="+mn-lt"/>
              </a:defRPr>
            </a:lvl9pPr>
          </a:lstStyle>
          <a:p>
            <a:pPr marL="0" indent="0" algn="ctr">
              <a:buFontTx/>
              <a:buNone/>
            </a:pPr>
            <a:r>
              <a:rPr lang="en-GB" sz="1600" b="1" kern="0" dirty="0" smtClean="0"/>
              <a:t>2,174 actions</a:t>
            </a:r>
            <a:endParaRPr lang="en-GB" sz="1600" kern="0" dirty="0" smtClean="0"/>
          </a:p>
          <a:p>
            <a:pPr algn="ctr"/>
            <a:endParaRPr lang="en-GB" sz="1600" kern="0" dirty="0" smtClean="0"/>
          </a:p>
          <a:p>
            <a:pPr algn="ctr"/>
            <a:endParaRPr lang="en-GB" sz="1600" kern="0" dirty="0" smtClean="0"/>
          </a:p>
        </p:txBody>
      </p:sp>
      <p:sp>
        <p:nvSpPr>
          <p:cNvPr id="7" name="Content Placeholder 3"/>
          <p:cNvSpPr txBox="1">
            <a:spLocks/>
          </p:cNvSpPr>
          <p:nvPr/>
        </p:nvSpPr>
        <p:spPr bwMode="auto">
          <a:xfrm>
            <a:off x="4860032" y="2060848"/>
            <a:ext cx="1728192"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69875" indent="-269875" algn="l" rtl="0" eaLnBrk="0" fontAlgn="base" hangingPunct="0">
              <a:spcBef>
                <a:spcPct val="0"/>
              </a:spcBef>
              <a:spcAft>
                <a:spcPct val="75000"/>
              </a:spcAft>
              <a:buChar char="•"/>
              <a:defRPr sz="2000">
                <a:solidFill>
                  <a:schemeClr val="tx1"/>
                </a:solidFill>
                <a:latin typeface="+mn-lt"/>
                <a:ea typeface="+mn-ea"/>
                <a:cs typeface="+mn-cs"/>
              </a:defRPr>
            </a:lvl1pPr>
            <a:lvl2pPr marL="538163" indent="-266700" algn="l" rtl="0" eaLnBrk="0" fontAlgn="base" hangingPunct="0">
              <a:spcBef>
                <a:spcPct val="0"/>
              </a:spcBef>
              <a:spcAft>
                <a:spcPct val="75000"/>
              </a:spcAft>
              <a:buChar char="•"/>
              <a:defRPr sz="2000">
                <a:solidFill>
                  <a:schemeClr val="tx1"/>
                </a:solidFill>
                <a:latin typeface="+mn-lt"/>
              </a:defRPr>
            </a:lvl2pPr>
            <a:lvl3pPr marL="809625" indent="-269875" algn="l" rtl="0" eaLnBrk="0" fontAlgn="base" hangingPunct="0">
              <a:spcBef>
                <a:spcPct val="0"/>
              </a:spcBef>
              <a:spcAft>
                <a:spcPct val="75000"/>
              </a:spcAft>
              <a:buChar char="•"/>
              <a:defRPr sz="2000">
                <a:solidFill>
                  <a:schemeClr val="tx1"/>
                </a:solidFill>
                <a:latin typeface="+mn-lt"/>
              </a:defRPr>
            </a:lvl3pPr>
            <a:lvl4pPr marL="1079500" indent="-268288" algn="l" rtl="0" eaLnBrk="0" fontAlgn="base" hangingPunct="0">
              <a:spcBef>
                <a:spcPct val="0"/>
              </a:spcBef>
              <a:spcAft>
                <a:spcPct val="75000"/>
              </a:spcAft>
              <a:buChar char="•"/>
              <a:defRPr sz="2000">
                <a:solidFill>
                  <a:schemeClr val="tx1"/>
                </a:solidFill>
                <a:latin typeface="+mn-lt"/>
              </a:defRPr>
            </a:lvl4pPr>
            <a:lvl5pPr marL="1350963" indent="-269875" algn="l" rtl="0" eaLnBrk="0" fontAlgn="base" hangingPunct="0">
              <a:spcBef>
                <a:spcPct val="0"/>
              </a:spcBef>
              <a:spcAft>
                <a:spcPct val="75000"/>
              </a:spcAft>
              <a:buChar char="•"/>
              <a:defRPr sz="2000">
                <a:solidFill>
                  <a:schemeClr val="tx1"/>
                </a:solidFill>
                <a:latin typeface="+mn-lt"/>
              </a:defRPr>
            </a:lvl5pPr>
            <a:lvl6pPr marL="1808163" indent="-269875" algn="l" rtl="0" fontAlgn="base">
              <a:spcBef>
                <a:spcPct val="0"/>
              </a:spcBef>
              <a:spcAft>
                <a:spcPct val="75000"/>
              </a:spcAft>
              <a:buChar char="•"/>
              <a:defRPr sz="2000">
                <a:solidFill>
                  <a:schemeClr val="tx1"/>
                </a:solidFill>
                <a:latin typeface="+mn-lt"/>
              </a:defRPr>
            </a:lvl6pPr>
            <a:lvl7pPr marL="2265363" indent="-269875" algn="l" rtl="0" fontAlgn="base">
              <a:spcBef>
                <a:spcPct val="0"/>
              </a:spcBef>
              <a:spcAft>
                <a:spcPct val="75000"/>
              </a:spcAft>
              <a:buChar char="•"/>
              <a:defRPr sz="2000">
                <a:solidFill>
                  <a:schemeClr val="tx1"/>
                </a:solidFill>
                <a:latin typeface="+mn-lt"/>
              </a:defRPr>
            </a:lvl7pPr>
            <a:lvl8pPr marL="2722563" indent="-269875" algn="l" rtl="0" fontAlgn="base">
              <a:spcBef>
                <a:spcPct val="0"/>
              </a:spcBef>
              <a:spcAft>
                <a:spcPct val="75000"/>
              </a:spcAft>
              <a:buChar char="•"/>
              <a:defRPr sz="2000">
                <a:solidFill>
                  <a:schemeClr val="tx1"/>
                </a:solidFill>
                <a:latin typeface="+mn-lt"/>
              </a:defRPr>
            </a:lvl8pPr>
            <a:lvl9pPr marL="3179763" indent="-269875" algn="l" rtl="0" fontAlgn="base">
              <a:spcBef>
                <a:spcPct val="0"/>
              </a:spcBef>
              <a:spcAft>
                <a:spcPct val="75000"/>
              </a:spcAft>
              <a:buChar char="•"/>
              <a:defRPr sz="2000">
                <a:solidFill>
                  <a:schemeClr val="tx1"/>
                </a:solidFill>
                <a:latin typeface="+mn-lt"/>
              </a:defRPr>
            </a:lvl9pPr>
          </a:lstStyle>
          <a:p>
            <a:pPr marL="0" indent="0" algn="ctr">
              <a:buFontTx/>
              <a:buNone/>
            </a:pPr>
            <a:r>
              <a:rPr lang="en-GB" sz="1600" b="1" kern="0" dirty="0" smtClean="0"/>
              <a:t>1,642 actions</a:t>
            </a:r>
            <a:endParaRPr lang="en-GB" sz="1600" kern="0" dirty="0" smtClean="0"/>
          </a:p>
          <a:p>
            <a:pPr algn="ctr"/>
            <a:endParaRPr lang="en-GB" sz="1600" kern="0" dirty="0" smtClean="0"/>
          </a:p>
          <a:p>
            <a:pPr algn="ctr"/>
            <a:endParaRPr lang="en-GB" sz="1600" kern="0" dirty="0" smtClean="0"/>
          </a:p>
        </p:txBody>
      </p:sp>
      <p:sp>
        <p:nvSpPr>
          <p:cNvPr id="9" name="Content Placeholder 3"/>
          <p:cNvSpPr txBox="1">
            <a:spLocks/>
          </p:cNvSpPr>
          <p:nvPr/>
        </p:nvSpPr>
        <p:spPr bwMode="auto">
          <a:xfrm>
            <a:off x="755576" y="3789040"/>
            <a:ext cx="1728192"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69875" indent="-269875" algn="l" rtl="0" eaLnBrk="0" fontAlgn="base" hangingPunct="0">
              <a:spcBef>
                <a:spcPct val="0"/>
              </a:spcBef>
              <a:spcAft>
                <a:spcPct val="75000"/>
              </a:spcAft>
              <a:buChar char="•"/>
              <a:defRPr sz="2000">
                <a:solidFill>
                  <a:schemeClr val="tx1"/>
                </a:solidFill>
                <a:latin typeface="+mn-lt"/>
                <a:ea typeface="+mn-ea"/>
                <a:cs typeface="+mn-cs"/>
              </a:defRPr>
            </a:lvl1pPr>
            <a:lvl2pPr marL="538163" indent="-266700" algn="l" rtl="0" eaLnBrk="0" fontAlgn="base" hangingPunct="0">
              <a:spcBef>
                <a:spcPct val="0"/>
              </a:spcBef>
              <a:spcAft>
                <a:spcPct val="75000"/>
              </a:spcAft>
              <a:buChar char="•"/>
              <a:defRPr sz="2000">
                <a:solidFill>
                  <a:schemeClr val="tx1"/>
                </a:solidFill>
                <a:latin typeface="+mn-lt"/>
              </a:defRPr>
            </a:lvl2pPr>
            <a:lvl3pPr marL="809625" indent="-269875" algn="l" rtl="0" eaLnBrk="0" fontAlgn="base" hangingPunct="0">
              <a:spcBef>
                <a:spcPct val="0"/>
              </a:spcBef>
              <a:spcAft>
                <a:spcPct val="75000"/>
              </a:spcAft>
              <a:buChar char="•"/>
              <a:defRPr sz="2000">
                <a:solidFill>
                  <a:schemeClr val="tx1"/>
                </a:solidFill>
                <a:latin typeface="+mn-lt"/>
              </a:defRPr>
            </a:lvl3pPr>
            <a:lvl4pPr marL="1079500" indent="-268288" algn="l" rtl="0" eaLnBrk="0" fontAlgn="base" hangingPunct="0">
              <a:spcBef>
                <a:spcPct val="0"/>
              </a:spcBef>
              <a:spcAft>
                <a:spcPct val="75000"/>
              </a:spcAft>
              <a:buChar char="•"/>
              <a:defRPr sz="2000">
                <a:solidFill>
                  <a:schemeClr val="tx1"/>
                </a:solidFill>
                <a:latin typeface="+mn-lt"/>
              </a:defRPr>
            </a:lvl4pPr>
            <a:lvl5pPr marL="1350963" indent="-269875" algn="l" rtl="0" eaLnBrk="0" fontAlgn="base" hangingPunct="0">
              <a:spcBef>
                <a:spcPct val="0"/>
              </a:spcBef>
              <a:spcAft>
                <a:spcPct val="75000"/>
              </a:spcAft>
              <a:buChar char="•"/>
              <a:defRPr sz="2000">
                <a:solidFill>
                  <a:schemeClr val="tx1"/>
                </a:solidFill>
                <a:latin typeface="+mn-lt"/>
              </a:defRPr>
            </a:lvl5pPr>
            <a:lvl6pPr marL="1808163" indent="-269875" algn="l" rtl="0" fontAlgn="base">
              <a:spcBef>
                <a:spcPct val="0"/>
              </a:spcBef>
              <a:spcAft>
                <a:spcPct val="75000"/>
              </a:spcAft>
              <a:buChar char="•"/>
              <a:defRPr sz="2000">
                <a:solidFill>
                  <a:schemeClr val="tx1"/>
                </a:solidFill>
                <a:latin typeface="+mn-lt"/>
              </a:defRPr>
            </a:lvl6pPr>
            <a:lvl7pPr marL="2265363" indent="-269875" algn="l" rtl="0" fontAlgn="base">
              <a:spcBef>
                <a:spcPct val="0"/>
              </a:spcBef>
              <a:spcAft>
                <a:spcPct val="75000"/>
              </a:spcAft>
              <a:buChar char="•"/>
              <a:defRPr sz="2000">
                <a:solidFill>
                  <a:schemeClr val="tx1"/>
                </a:solidFill>
                <a:latin typeface="+mn-lt"/>
              </a:defRPr>
            </a:lvl7pPr>
            <a:lvl8pPr marL="2722563" indent="-269875" algn="l" rtl="0" fontAlgn="base">
              <a:spcBef>
                <a:spcPct val="0"/>
              </a:spcBef>
              <a:spcAft>
                <a:spcPct val="75000"/>
              </a:spcAft>
              <a:buChar char="•"/>
              <a:defRPr sz="2000">
                <a:solidFill>
                  <a:schemeClr val="tx1"/>
                </a:solidFill>
                <a:latin typeface="+mn-lt"/>
              </a:defRPr>
            </a:lvl8pPr>
            <a:lvl9pPr marL="3179763" indent="-269875" algn="l" rtl="0" fontAlgn="base">
              <a:spcBef>
                <a:spcPct val="0"/>
              </a:spcBef>
              <a:spcAft>
                <a:spcPct val="75000"/>
              </a:spcAft>
              <a:buChar char="•"/>
              <a:defRPr sz="2000">
                <a:solidFill>
                  <a:schemeClr val="tx1"/>
                </a:solidFill>
                <a:latin typeface="+mn-lt"/>
              </a:defRPr>
            </a:lvl9pPr>
          </a:lstStyle>
          <a:p>
            <a:pPr marL="0" indent="0" algn="ctr">
              <a:buFontTx/>
              <a:buNone/>
            </a:pPr>
            <a:r>
              <a:rPr lang="en-GB" sz="1600" b="1" kern="0" dirty="0" smtClean="0"/>
              <a:t>611 actions</a:t>
            </a:r>
            <a:endParaRPr lang="en-GB" sz="1600" kern="0" dirty="0" smtClean="0"/>
          </a:p>
          <a:p>
            <a:pPr algn="ctr"/>
            <a:endParaRPr lang="en-GB" sz="1600" kern="0" dirty="0" smtClean="0"/>
          </a:p>
          <a:p>
            <a:pPr algn="ctr"/>
            <a:endParaRPr lang="en-GB" sz="1600" kern="0" dirty="0" smtClean="0"/>
          </a:p>
        </p:txBody>
      </p:sp>
    </p:spTree>
    <p:extLst>
      <p:ext uri="{BB962C8B-B14F-4D97-AF65-F5344CB8AC3E}">
        <p14:creationId xmlns:p14="http://schemas.microsoft.com/office/powerpoint/2010/main" val="3296806784"/>
      </p:ext>
    </p:extLst>
  </p:cSld>
  <p:clrMapOvr>
    <a:masterClrMapping/>
  </p:clrMapOvr>
  <mc:AlternateContent xmlns:mc="http://schemas.openxmlformats.org/markup-compatibility/2006" xmlns:p14="http://schemas.microsoft.com/office/powerpoint/2010/main">
    <mc:Choice Requires="p14">
      <p:transition p14:dur="10" advClick="0" advTm="9000"/>
    </mc:Choice>
    <mc:Fallback xmlns="">
      <p:transition advClick="0" advTm="9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196826"/>
            <a:ext cx="8375650" cy="423862"/>
          </a:xfrm>
        </p:spPr>
        <p:txBody>
          <a:bodyPr/>
          <a:lstStyle/>
          <a:p>
            <a:r>
              <a:rPr lang="en-GB" dirty="0" smtClean="0"/>
              <a:t>Green Impact at the University </a:t>
            </a:r>
            <a:r>
              <a:rPr lang="en-GB" dirty="0"/>
              <a:t>of </a:t>
            </a:r>
            <a:r>
              <a:rPr lang="en-GB" dirty="0" smtClean="0"/>
              <a:t>Cambridge</a:t>
            </a:r>
            <a:br>
              <a:rPr lang="en-GB" dirty="0" smtClean="0"/>
            </a:br>
            <a:r>
              <a:rPr lang="en-GB" sz="2400" dirty="0" smtClean="0">
                <a:solidFill>
                  <a:srgbClr val="92D050"/>
                </a:solidFill>
              </a:rPr>
              <a:t>This year’s top teams!</a:t>
            </a:r>
            <a:endParaRPr lang="en-GB" sz="2400" dirty="0">
              <a:solidFill>
                <a:srgbClr val="92D050"/>
              </a:solidFill>
            </a:endParaRPr>
          </a:p>
        </p:txBody>
      </p:sp>
      <p:sp>
        <p:nvSpPr>
          <p:cNvPr id="4" name="Content Placeholder 3"/>
          <p:cNvSpPr>
            <a:spLocks noGrp="1"/>
          </p:cNvSpPr>
          <p:nvPr>
            <p:ph sz="half" idx="1"/>
          </p:nvPr>
        </p:nvSpPr>
        <p:spPr>
          <a:xfrm>
            <a:off x="323528" y="1700808"/>
            <a:ext cx="6248280" cy="4067175"/>
          </a:xfrm>
        </p:spPr>
        <p:txBody>
          <a:bodyPr/>
          <a:lstStyle/>
          <a:p>
            <a:pPr marL="0" indent="0">
              <a:buNone/>
            </a:pPr>
            <a:r>
              <a:rPr lang="en-GB" sz="2400" b="1" u="sng" dirty="0" smtClean="0"/>
              <a:t>Top Labs Teams: </a:t>
            </a:r>
          </a:p>
          <a:p>
            <a:pPr marL="457200" indent="-457200">
              <a:buAutoNum type="arabicParenR"/>
            </a:pPr>
            <a:r>
              <a:rPr lang="en-GB" sz="2400" dirty="0"/>
              <a:t>314 </a:t>
            </a:r>
            <a:r>
              <a:rPr lang="en-GB" sz="2400" dirty="0" smtClean="0"/>
              <a:t>points </a:t>
            </a:r>
            <a:r>
              <a:rPr lang="en-GB" sz="2400" b="1" dirty="0" smtClean="0"/>
              <a:t>MRC </a:t>
            </a:r>
            <a:r>
              <a:rPr lang="en-GB" sz="2400" b="1" dirty="0"/>
              <a:t>Epidemiology </a:t>
            </a:r>
            <a:r>
              <a:rPr lang="en-GB" sz="2400" b="1" dirty="0" smtClean="0"/>
              <a:t>Labs</a:t>
            </a:r>
            <a:endParaRPr lang="en-GB" sz="2400" dirty="0"/>
          </a:p>
          <a:p>
            <a:pPr marL="457200" indent="-457200">
              <a:buFontTx/>
              <a:buAutoNum type="arabicParenR"/>
            </a:pPr>
            <a:r>
              <a:rPr lang="en-GB" sz="2400" dirty="0"/>
              <a:t>274 </a:t>
            </a:r>
            <a:r>
              <a:rPr lang="en-GB" sz="2400" dirty="0" smtClean="0"/>
              <a:t>points </a:t>
            </a:r>
            <a:r>
              <a:rPr lang="en-GB" sz="2400" b="1" dirty="0" smtClean="0"/>
              <a:t>IMS-MRL </a:t>
            </a:r>
          </a:p>
          <a:p>
            <a:pPr marL="457200" indent="-457200">
              <a:buFontTx/>
              <a:buAutoNum type="arabicParenR"/>
            </a:pPr>
            <a:r>
              <a:rPr lang="en-GB" sz="2400" dirty="0"/>
              <a:t>250 </a:t>
            </a:r>
            <a:r>
              <a:rPr lang="en-GB" sz="2400" dirty="0" smtClean="0"/>
              <a:t>points </a:t>
            </a:r>
            <a:r>
              <a:rPr lang="en-GB" sz="2400" b="1" dirty="0" smtClean="0"/>
              <a:t>Geography </a:t>
            </a:r>
            <a:r>
              <a:rPr lang="en-GB" sz="2400" b="1" dirty="0"/>
              <a:t>Science </a:t>
            </a:r>
            <a:r>
              <a:rPr lang="en-GB" sz="2400" b="1" dirty="0" smtClean="0"/>
              <a:t>Labs </a:t>
            </a:r>
          </a:p>
          <a:p>
            <a:pPr marL="457200" indent="-457200">
              <a:buFontTx/>
              <a:buAutoNum type="arabicParenR"/>
            </a:pPr>
            <a:r>
              <a:rPr lang="en-GB" sz="2400" dirty="0" smtClean="0"/>
              <a:t>190 points </a:t>
            </a:r>
            <a:r>
              <a:rPr lang="en-GB" sz="2400" b="1" dirty="0" err="1" smtClean="0"/>
              <a:t>Obs</a:t>
            </a:r>
            <a:r>
              <a:rPr lang="en-GB" sz="2400" b="1" dirty="0" smtClean="0"/>
              <a:t> </a:t>
            </a:r>
            <a:r>
              <a:rPr lang="en-GB" sz="2400" b="1" dirty="0"/>
              <a:t>&amp; </a:t>
            </a:r>
            <a:r>
              <a:rPr lang="en-GB" sz="2400" b="1" dirty="0" err="1"/>
              <a:t>Gynae</a:t>
            </a:r>
            <a:r>
              <a:rPr lang="en-GB" sz="2400" b="1" dirty="0"/>
              <a:t> Green </a:t>
            </a:r>
            <a:r>
              <a:rPr lang="en-GB" sz="2400" b="1" dirty="0" smtClean="0"/>
              <a:t>Team</a:t>
            </a:r>
            <a:endParaRPr lang="en-GB" sz="2400" dirty="0"/>
          </a:p>
          <a:p>
            <a:pPr marL="457200" indent="-457200">
              <a:buFontTx/>
              <a:buAutoNum type="arabicParenR"/>
            </a:pPr>
            <a:r>
              <a:rPr lang="en-GB" sz="2400" dirty="0"/>
              <a:t>173 </a:t>
            </a:r>
            <a:r>
              <a:rPr lang="en-GB" sz="2400" dirty="0" smtClean="0"/>
              <a:t>points </a:t>
            </a:r>
            <a:r>
              <a:rPr lang="en-GB" sz="2400" b="1" dirty="0" smtClean="0"/>
              <a:t>Plants </a:t>
            </a:r>
            <a:r>
              <a:rPr lang="en-GB" sz="2400" b="1" dirty="0"/>
              <a:t>Sciences Green </a:t>
            </a:r>
            <a:r>
              <a:rPr lang="en-GB" sz="2400" b="1" dirty="0" smtClean="0"/>
              <a:t>Team</a:t>
            </a:r>
            <a:endParaRPr lang="en-GB" sz="2400" dirty="0"/>
          </a:p>
          <a:p>
            <a:endParaRPr lang="en-GB" sz="2400" dirty="0" smtClean="0"/>
          </a:p>
          <a:p>
            <a:endParaRPr lang="en-GB" sz="2400" dirty="0" smtClean="0"/>
          </a:p>
          <a:p>
            <a:r>
              <a:rPr lang="en-GB" sz="2400" dirty="0" smtClean="0"/>
              <a:t>6 teams with </a:t>
            </a:r>
            <a:r>
              <a:rPr lang="en-GB" sz="2400" b="1" dirty="0" smtClean="0"/>
              <a:t>20 actions </a:t>
            </a:r>
            <a:r>
              <a:rPr lang="en-GB" sz="2400" dirty="0" smtClean="0"/>
              <a:t>(minimum for Bronze award)</a:t>
            </a:r>
            <a:endParaRPr lang="en-GB" sz="2400" b="1" dirty="0" smtClean="0"/>
          </a:p>
          <a:p>
            <a:endParaRPr lang="en-GB" sz="2400" dirty="0" smtClean="0"/>
          </a:p>
          <a:p>
            <a:endParaRPr lang="en-GB" sz="2400" dirty="0" smtClean="0"/>
          </a:p>
          <a:p>
            <a:endParaRPr lang="en-GB" sz="2400"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32240" y="1916832"/>
            <a:ext cx="2165987" cy="3248980"/>
          </a:xfrm>
          <a:prstGeom prst="rect">
            <a:avLst/>
          </a:prstGeom>
        </p:spPr>
      </p:pic>
    </p:spTree>
    <p:extLst>
      <p:ext uri="{BB962C8B-B14F-4D97-AF65-F5344CB8AC3E}">
        <p14:creationId xmlns:p14="http://schemas.microsoft.com/office/powerpoint/2010/main" val="2175196801"/>
      </p:ext>
    </p:extLst>
  </p:cSld>
  <p:clrMapOvr>
    <a:masterClrMapping/>
  </p:clrMapOvr>
  <mc:AlternateContent xmlns:mc="http://schemas.openxmlformats.org/markup-compatibility/2006" xmlns:p14="http://schemas.microsoft.com/office/powerpoint/2010/main">
    <mc:Choice Requires="p14">
      <p:transition p14:dur="10" advClick="0" advTm="9000"/>
    </mc:Choice>
    <mc:Fallback xmlns="">
      <p:transition advClick="0" advTm="9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196826"/>
            <a:ext cx="8375650" cy="423862"/>
          </a:xfrm>
        </p:spPr>
        <p:txBody>
          <a:bodyPr/>
          <a:lstStyle/>
          <a:p>
            <a:r>
              <a:rPr lang="en-GB" dirty="0" smtClean="0"/>
              <a:t>Green Impact at the University </a:t>
            </a:r>
            <a:r>
              <a:rPr lang="en-GB" dirty="0"/>
              <a:t>of </a:t>
            </a:r>
            <a:r>
              <a:rPr lang="en-GB" dirty="0" smtClean="0"/>
              <a:t>Cambridge</a:t>
            </a:r>
            <a:br>
              <a:rPr lang="en-GB" dirty="0" smtClean="0"/>
            </a:br>
            <a:r>
              <a:rPr lang="en-GB" sz="2400" dirty="0" smtClean="0">
                <a:solidFill>
                  <a:srgbClr val="92D050"/>
                </a:solidFill>
              </a:rPr>
              <a:t>What’s been happening?</a:t>
            </a:r>
            <a:endParaRPr lang="en-GB" sz="2400" dirty="0">
              <a:solidFill>
                <a:srgbClr val="92D050"/>
              </a:solidFill>
            </a:endParaRPr>
          </a:p>
        </p:txBody>
      </p:sp>
      <p:pic>
        <p:nvPicPr>
          <p:cNvPr id="1029" name="Picture 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79512" y="1484784"/>
            <a:ext cx="2533546" cy="3345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940152" y="1573812"/>
            <a:ext cx="2934432"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3306500" y="1484784"/>
            <a:ext cx="2304256" cy="3777391"/>
            <a:chOff x="5489576" y="1808937"/>
            <a:chExt cx="3186880" cy="5224286"/>
          </a:xfrm>
        </p:grpSpPr>
        <p:pic>
          <p:nvPicPr>
            <p:cNvPr id="1032" name="Picture 8"/>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029908" y="4113033"/>
              <a:ext cx="2646548" cy="2920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489576" y="1808937"/>
              <a:ext cx="2244201" cy="3024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 name="Content Placeholder 3"/>
          <p:cNvSpPr>
            <a:spLocks noGrp="1"/>
          </p:cNvSpPr>
          <p:nvPr>
            <p:ph sz="half" idx="1"/>
          </p:nvPr>
        </p:nvSpPr>
        <p:spPr>
          <a:xfrm>
            <a:off x="6516216" y="4653136"/>
            <a:ext cx="5123930" cy="807071"/>
          </a:xfrm>
        </p:spPr>
        <p:txBody>
          <a:bodyPr/>
          <a:lstStyle/>
          <a:p>
            <a:pPr marL="0" indent="0">
              <a:buNone/>
            </a:pPr>
            <a:r>
              <a:rPr lang="en-GB" sz="1800" b="1" dirty="0" smtClean="0"/>
              <a:t>CISL staff garden</a:t>
            </a:r>
          </a:p>
          <a:p>
            <a:pPr marL="0" indent="0">
              <a:buNone/>
            </a:pPr>
            <a:endParaRPr lang="en-GB" sz="1800" b="1" dirty="0" smtClean="0"/>
          </a:p>
          <a:p>
            <a:endParaRPr lang="en-GB" sz="1800" dirty="0" smtClean="0"/>
          </a:p>
          <a:p>
            <a:endParaRPr lang="en-GB" sz="1800" dirty="0" smtClean="0"/>
          </a:p>
          <a:p>
            <a:endParaRPr lang="en-GB" sz="1800" dirty="0" smtClean="0"/>
          </a:p>
        </p:txBody>
      </p:sp>
      <p:sp>
        <p:nvSpPr>
          <p:cNvPr id="17" name="Content Placeholder 3"/>
          <p:cNvSpPr>
            <a:spLocks noGrp="1"/>
          </p:cNvSpPr>
          <p:nvPr>
            <p:ph sz="half" idx="1"/>
          </p:nvPr>
        </p:nvSpPr>
        <p:spPr>
          <a:xfrm>
            <a:off x="3491880" y="5373216"/>
            <a:ext cx="5123930" cy="399344"/>
          </a:xfrm>
        </p:spPr>
        <p:txBody>
          <a:bodyPr/>
          <a:lstStyle/>
          <a:p>
            <a:pPr marL="0" indent="0">
              <a:buNone/>
            </a:pPr>
            <a:r>
              <a:rPr lang="en-GB" sz="1800" b="1" dirty="0" smtClean="0"/>
              <a:t>POLIS bike event</a:t>
            </a:r>
          </a:p>
          <a:p>
            <a:endParaRPr lang="en-GB" sz="1800" b="1" dirty="0" smtClean="0"/>
          </a:p>
          <a:p>
            <a:endParaRPr lang="en-GB" sz="1800" dirty="0" smtClean="0"/>
          </a:p>
          <a:p>
            <a:endParaRPr lang="en-GB" sz="1800" dirty="0" smtClean="0"/>
          </a:p>
          <a:p>
            <a:endParaRPr lang="en-GB" sz="1800" dirty="0" smtClean="0"/>
          </a:p>
        </p:txBody>
      </p:sp>
      <p:sp>
        <p:nvSpPr>
          <p:cNvPr id="20" name="Content Placeholder 3"/>
          <p:cNvSpPr>
            <a:spLocks noGrp="1"/>
          </p:cNvSpPr>
          <p:nvPr>
            <p:ph sz="half" idx="1"/>
          </p:nvPr>
        </p:nvSpPr>
        <p:spPr>
          <a:xfrm>
            <a:off x="353851" y="4865060"/>
            <a:ext cx="2359207" cy="1228236"/>
          </a:xfrm>
        </p:spPr>
        <p:txBody>
          <a:bodyPr/>
          <a:lstStyle/>
          <a:p>
            <a:pPr marL="0" indent="0" algn="ctr">
              <a:buNone/>
            </a:pPr>
            <a:r>
              <a:rPr lang="en-GB" sz="1800" b="1" dirty="0" err="1" smtClean="0"/>
              <a:t>Obs</a:t>
            </a:r>
            <a:r>
              <a:rPr lang="en-GB" sz="1800" b="1" dirty="0" smtClean="0"/>
              <a:t> &amp; </a:t>
            </a:r>
            <a:r>
              <a:rPr lang="en-GB" sz="1800" b="1" dirty="0" err="1" smtClean="0"/>
              <a:t>Gynae</a:t>
            </a:r>
            <a:r>
              <a:rPr lang="en-GB" sz="1800" b="1" dirty="0" smtClean="0"/>
              <a:t> </a:t>
            </a:r>
            <a:r>
              <a:rPr lang="en-GB" sz="1800" b="1" dirty="0" err="1" smtClean="0"/>
              <a:t>dept</a:t>
            </a:r>
            <a:r>
              <a:rPr lang="en-GB" sz="1800" b="1" dirty="0" smtClean="0"/>
              <a:t> </a:t>
            </a:r>
            <a:br>
              <a:rPr lang="en-GB" sz="1800" b="1" dirty="0" smtClean="0"/>
            </a:br>
            <a:r>
              <a:rPr lang="en-GB" sz="1800" b="1" dirty="0" smtClean="0"/>
              <a:t>pledge wall</a:t>
            </a:r>
            <a:endParaRPr lang="en-GB" sz="1800" dirty="0" smtClean="0"/>
          </a:p>
          <a:p>
            <a:endParaRPr lang="en-GB" sz="1800" b="1" dirty="0" smtClean="0"/>
          </a:p>
          <a:p>
            <a:endParaRPr lang="en-GB" sz="1800" dirty="0" smtClean="0"/>
          </a:p>
          <a:p>
            <a:endParaRPr lang="en-GB" sz="1800" dirty="0" smtClean="0"/>
          </a:p>
          <a:p>
            <a:endParaRPr lang="en-GB" sz="1800" dirty="0" smtClean="0"/>
          </a:p>
        </p:txBody>
      </p:sp>
    </p:spTree>
    <p:extLst>
      <p:ext uri="{BB962C8B-B14F-4D97-AF65-F5344CB8AC3E}">
        <p14:creationId xmlns:p14="http://schemas.microsoft.com/office/powerpoint/2010/main" val="1786566981"/>
      </p:ext>
    </p:extLst>
  </p:cSld>
  <p:clrMapOvr>
    <a:masterClrMapping/>
  </p:clrMapOvr>
  <mc:AlternateContent xmlns:mc="http://schemas.openxmlformats.org/markup-compatibility/2006" xmlns:p14="http://schemas.microsoft.com/office/powerpoint/2010/main">
    <mc:Choice Requires="p14">
      <p:transition p14:dur="10" advClick="0" advTm="9000"/>
    </mc:Choice>
    <mc:Fallback xmlns="">
      <p:transition advClick="0" advTm="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196826"/>
            <a:ext cx="8375650" cy="423862"/>
          </a:xfrm>
        </p:spPr>
        <p:txBody>
          <a:bodyPr/>
          <a:lstStyle/>
          <a:p>
            <a:r>
              <a:rPr lang="en-GB" dirty="0" smtClean="0"/>
              <a:t>Green Impact at the University </a:t>
            </a:r>
            <a:r>
              <a:rPr lang="en-GB" dirty="0"/>
              <a:t>of </a:t>
            </a:r>
            <a:r>
              <a:rPr lang="en-GB" dirty="0" smtClean="0"/>
              <a:t>Cambridge</a:t>
            </a:r>
            <a:br>
              <a:rPr lang="en-GB" dirty="0" smtClean="0"/>
            </a:br>
            <a:r>
              <a:rPr lang="en-GB" sz="2400" dirty="0" smtClean="0">
                <a:solidFill>
                  <a:srgbClr val="92D050"/>
                </a:solidFill>
              </a:rPr>
              <a:t>Quotes from the auditors:</a:t>
            </a:r>
            <a:endParaRPr lang="en-GB" sz="2400" dirty="0">
              <a:solidFill>
                <a:srgbClr val="92D050"/>
              </a:solidFill>
            </a:endParaRPr>
          </a:p>
        </p:txBody>
      </p:sp>
      <p:sp>
        <p:nvSpPr>
          <p:cNvPr id="4" name="Content Placeholder 3"/>
          <p:cNvSpPr>
            <a:spLocks noGrp="1"/>
          </p:cNvSpPr>
          <p:nvPr>
            <p:ph sz="half" idx="1"/>
          </p:nvPr>
        </p:nvSpPr>
        <p:spPr>
          <a:xfrm>
            <a:off x="323528" y="1700808"/>
            <a:ext cx="8424936" cy="3960440"/>
          </a:xfrm>
        </p:spPr>
        <p:txBody>
          <a:bodyPr/>
          <a:lstStyle/>
          <a:p>
            <a:pPr marL="0" indent="0" algn="ctr">
              <a:buNone/>
            </a:pPr>
            <a:r>
              <a:rPr lang="en-GB" sz="2200" b="1" dirty="0" err="1" smtClean="0"/>
              <a:t>Registrary</a:t>
            </a:r>
            <a:r>
              <a:rPr lang="en-GB" sz="2200" b="1" dirty="0" smtClean="0"/>
              <a:t> Offices: </a:t>
            </a:r>
            <a:r>
              <a:rPr lang="en-GB" sz="2200" i="1" dirty="0" smtClean="0"/>
              <a:t>‘The </a:t>
            </a:r>
            <a:r>
              <a:rPr lang="en-GB" sz="2200" i="1" dirty="0" err="1" smtClean="0"/>
              <a:t>Registrary</a:t>
            </a:r>
            <a:r>
              <a:rPr lang="en-GB" sz="2200" i="1" dirty="0" smtClean="0"/>
              <a:t> Offices have done a wonderful job on the Green Impact scheme! The hard work is apparent, the green newsletter is very well made and has been a good way for the department to meet the Green Impact goals’</a:t>
            </a:r>
            <a:br>
              <a:rPr lang="en-GB" sz="2200" i="1" dirty="0" smtClean="0"/>
            </a:br>
            <a:endParaRPr lang="en-GB" sz="2200" i="1" dirty="0" smtClean="0"/>
          </a:p>
          <a:p>
            <a:pPr marL="0" indent="0" algn="ctr">
              <a:buNone/>
            </a:pPr>
            <a:r>
              <a:rPr lang="en-GB" sz="2200" b="1" dirty="0" smtClean="0"/>
              <a:t>Corpus </a:t>
            </a:r>
            <a:r>
              <a:rPr lang="en-GB" sz="2200" b="1" dirty="0"/>
              <a:t>Christi </a:t>
            </a:r>
            <a:r>
              <a:rPr lang="en-GB" sz="2200" i="1" dirty="0"/>
              <a:t>‘were eager to get both staff and students involved in the green impact scheme and were doing great work fulfilling the targets across a range of sectors</a:t>
            </a:r>
            <a:r>
              <a:rPr lang="en-GB" sz="2200" i="1" dirty="0" smtClean="0"/>
              <a:t>’</a:t>
            </a:r>
            <a:br>
              <a:rPr lang="en-GB" sz="2200" i="1" dirty="0" smtClean="0"/>
            </a:br>
            <a:endParaRPr lang="en-GB" sz="2200" i="1" dirty="0" smtClean="0"/>
          </a:p>
          <a:p>
            <a:pPr marL="0" indent="0" algn="ctr">
              <a:buNone/>
            </a:pPr>
            <a:r>
              <a:rPr lang="en-GB" sz="2200" b="1" dirty="0"/>
              <a:t>IMS-MRL </a:t>
            </a:r>
            <a:r>
              <a:rPr lang="en-GB" sz="2200" i="1" dirty="0"/>
              <a:t>‘It’s a considerable effort to have achieved what </a:t>
            </a:r>
            <a:r>
              <a:rPr lang="en-GB" sz="2200" i="1" dirty="0" smtClean="0"/>
              <a:t>they have done’</a:t>
            </a:r>
            <a:endParaRPr lang="en-GB" sz="2200" i="1" dirty="0"/>
          </a:p>
          <a:p>
            <a:pPr marL="0" indent="0" algn="ctr">
              <a:buNone/>
            </a:pPr>
            <a:endParaRPr lang="en-GB" sz="2200" dirty="0" smtClean="0"/>
          </a:p>
          <a:p>
            <a:pPr algn="ctr"/>
            <a:endParaRPr lang="en-GB" sz="2200" dirty="0" smtClean="0"/>
          </a:p>
          <a:p>
            <a:pPr algn="ctr"/>
            <a:endParaRPr lang="en-GB" sz="2200" dirty="0" smtClean="0"/>
          </a:p>
        </p:txBody>
      </p:sp>
    </p:spTree>
    <p:extLst>
      <p:ext uri="{BB962C8B-B14F-4D97-AF65-F5344CB8AC3E}">
        <p14:creationId xmlns:p14="http://schemas.microsoft.com/office/powerpoint/2010/main" val="2290990406"/>
      </p:ext>
    </p:extLst>
  </p:cSld>
  <p:clrMapOvr>
    <a:masterClrMapping/>
  </p:clrMapOvr>
  <mc:AlternateContent xmlns:mc="http://schemas.openxmlformats.org/markup-compatibility/2006" xmlns:p14="http://schemas.microsoft.com/office/powerpoint/2010/main">
    <mc:Choice Requires="p14">
      <p:transition p14:dur="10" advClick="0" advTm="9000"/>
    </mc:Choice>
    <mc:Fallback xmlns="">
      <p:transition advClick="0" advTm="9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196826"/>
            <a:ext cx="8375650" cy="423862"/>
          </a:xfrm>
        </p:spPr>
        <p:txBody>
          <a:bodyPr/>
          <a:lstStyle/>
          <a:p>
            <a:r>
              <a:rPr lang="en-GB" dirty="0" smtClean="0"/>
              <a:t>Green Impact at the University </a:t>
            </a:r>
            <a:r>
              <a:rPr lang="en-GB" dirty="0"/>
              <a:t>of </a:t>
            </a:r>
            <a:r>
              <a:rPr lang="en-GB" dirty="0" smtClean="0"/>
              <a:t>Cambridge</a:t>
            </a:r>
            <a:br>
              <a:rPr lang="en-GB" dirty="0" smtClean="0"/>
            </a:br>
            <a:r>
              <a:rPr lang="en-GB" sz="2400" dirty="0" smtClean="0">
                <a:solidFill>
                  <a:srgbClr val="92D050"/>
                </a:solidFill>
              </a:rPr>
              <a:t>This year’s top teams!</a:t>
            </a:r>
            <a:endParaRPr lang="en-GB" sz="2400" dirty="0">
              <a:solidFill>
                <a:srgbClr val="92D050"/>
              </a:solidFill>
            </a:endParaRPr>
          </a:p>
        </p:txBody>
      </p:sp>
      <p:sp>
        <p:nvSpPr>
          <p:cNvPr id="4" name="Content Placeholder 3"/>
          <p:cNvSpPr>
            <a:spLocks noGrp="1"/>
          </p:cNvSpPr>
          <p:nvPr>
            <p:ph sz="half" idx="1"/>
          </p:nvPr>
        </p:nvSpPr>
        <p:spPr>
          <a:xfrm>
            <a:off x="323528" y="1484784"/>
            <a:ext cx="8712968" cy="4067175"/>
          </a:xfrm>
        </p:spPr>
        <p:txBody>
          <a:bodyPr/>
          <a:lstStyle/>
          <a:p>
            <a:pPr marL="0" indent="0">
              <a:buNone/>
            </a:pPr>
            <a:r>
              <a:rPr lang="en-GB" sz="2400" b="1" u="sng" dirty="0" smtClean="0"/>
              <a:t>Top College Teams:</a:t>
            </a:r>
          </a:p>
          <a:p>
            <a:pPr marL="0" indent="0">
              <a:buNone/>
            </a:pPr>
            <a:r>
              <a:rPr lang="en-GB" sz="2400" b="1" dirty="0"/>
              <a:t>1) </a:t>
            </a:r>
            <a:r>
              <a:rPr lang="en-GB" sz="2400" dirty="0"/>
              <a:t>368 </a:t>
            </a:r>
            <a:r>
              <a:rPr lang="en-GB" sz="2400" dirty="0" smtClean="0"/>
              <a:t>points </a:t>
            </a:r>
            <a:r>
              <a:rPr lang="en-GB" sz="2400" b="1" dirty="0" smtClean="0"/>
              <a:t>Clare College</a:t>
            </a:r>
            <a:endParaRPr lang="en-GB" sz="2400" dirty="0"/>
          </a:p>
          <a:p>
            <a:pPr marL="0" indent="0">
              <a:buNone/>
            </a:pPr>
            <a:r>
              <a:rPr lang="en-GB" sz="2400" b="1" dirty="0" smtClean="0"/>
              <a:t>2) </a:t>
            </a:r>
            <a:r>
              <a:rPr lang="en-GB" sz="2400" dirty="0"/>
              <a:t>341 </a:t>
            </a:r>
            <a:r>
              <a:rPr lang="en-GB" sz="2400" dirty="0" smtClean="0"/>
              <a:t>points </a:t>
            </a:r>
            <a:r>
              <a:rPr lang="en-GB" sz="2400" b="1" dirty="0" smtClean="0"/>
              <a:t>Downing College </a:t>
            </a:r>
          </a:p>
          <a:p>
            <a:pPr marL="0" indent="0">
              <a:buNone/>
            </a:pPr>
            <a:r>
              <a:rPr lang="en-GB" sz="2400" b="1" dirty="0" smtClean="0"/>
              <a:t>3) </a:t>
            </a:r>
            <a:r>
              <a:rPr lang="en-GB" sz="2400" dirty="0"/>
              <a:t>321 </a:t>
            </a:r>
            <a:r>
              <a:rPr lang="en-GB" sz="2400" dirty="0" smtClean="0"/>
              <a:t>points </a:t>
            </a:r>
            <a:r>
              <a:rPr lang="en-GB" sz="2400" b="1" dirty="0" smtClean="0"/>
              <a:t>Corpus Christi College</a:t>
            </a:r>
            <a:endParaRPr lang="en-GB" sz="2400" dirty="0"/>
          </a:p>
          <a:p>
            <a:pPr marL="0" indent="0">
              <a:buNone/>
            </a:pPr>
            <a:r>
              <a:rPr lang="en-GB" sz="2400" b="1" dirty="0" smtClean="0"/>
              <a:t>4) </a:t>
            </a:r>
            <a:r>
              <a:rPr lang="en-GB" sz="2400" dirty="0"/>
              <a:t>257 </a:t>
            </a:r>
            <a:r>
              <a:rPr lang="en-GB" sz="2400" dirty="0" smtClean="0"/>
              <a:t>points </a:t>
            </a:r>
            <a:r>
              <a:rPr lang="en-GB" sz="2400" b="1" dirty="0" smtClean="0"/>
              <a:t>St Catharine’s College</a:t>
            </a:r>
            <a:endParaRPr lang="en-GB" sz="2400" dirty="0"/>
          </a:p>
          <a:p>
            <a:pPr marL="0" indent="0">
              <a:buNone/>
            </a:pPr>
            <a:r>
              <a:rPr lang="en-GB" sz="2400" b="1" dirty="0" smtClean="0"/>
              <a:t>5) </a:t>
            </a:r>
            <a:r>
              <a:rPr lang="en-GB" sz="2400" dirty="0"/>
              <a:t>253 </a:t>
            </a:r>
            <a:r>
              <a:rPr lang="en-GB" sz="2400" dirty="0" smtClean="0"/>
              <a:t>points </a:t>
            </a:r>
            <a:r>
              <a:rPr lang="en-GB" sz="2400" b="1" dirty="0" smtClean="0"/>
              <a:t>Robinson College</a:t>
            </a:r>
            <a:endParaRPr lang="en-GB" sz="2400" dirty="0" smtClean="0"/>
          </a:p>
          <a:p>
            <a:pPr marL="0" indent="0">
              <a:buNone/>
            </a:pPr>
            <a:endParaRPr lang="en-GB" sz="2400" dirty="0" smtClean="0"/>
          </a:p>
          <a:p>
            <a:endParaRPr lang="en-GB" sz="2400" dirty="0" smtClean="0"/>
          </a:p>
          <a:p>
            <a:endParaRPr lang="en-GB" sz="2400" dirty="0" smtClean="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313" t="18860" r="38982" b="5702"/>
          <a:stretch/>
        </p:blipFill>
        <p:spPr bwMode="auto">
          <a:xfrm>
            <a:off x="5724128" y="1916832"/>
            <a:ext cx="3224755" cy="3212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3803533"/>
      </p:ext>
    </p:extLst>
  </p:cSld>
  <p:clrMapOvr>
    <a:masterClrMapping/>
  </p:clrMapOvr>
  <mc:AlternateContent xmlns:mc="http://schemas.openxmlformats.org/markup-compatibility/2006" xmlns:p14="http://schemas.microsoft.com/office/powerpoint/2010/main">
    <mc:Choice Requires="p14">
      <p:transition p14:dur="10" advClick="0" advTm="9000"/>
    </mc:Choice>
    <mc:Fallback xmlns="">
      <p:transition advClick="0" advTm="9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196826"/>
            <a:ext cx="8375650" cy="423862"/>
          </a:xfrm>
        </p:spPr>
        <p:txBody>
          <a:bodyPr/>
          <a:lstStyle/>
          <a:p>
            <a:r>
              <a:rPr lang="en-GB" dirty="0" smtClean="0"/>
              <a:t>Green Impact at the University </a:t>
            </a:r>
            <a:r>
              <a:rPr lang="en-GB" dirty="0"/>
              <a:t>of </a:t>
            </a:r>
            <a:r>
              <a:rPr lang="en-GB" dirty="0" smtClean="0"/>
              <a:t>Cambridge</a:t>
            </a:r>
            <a:br>
              <a:rPr lang="en-GB" dirty="0" smtClean="0"/>
            </a:br>
            <a:r>
              <a:rPr lang="en-GB" sz="2400" dirty="0" smtClean="0">
                <a:solidFill>
                  <a:srgbClr val="92D050"/>
                </a:solidFill>
              </a:rPr>
              <a:t>What’s been happening?</a:t>
            </a:r>
            <a:endParaRPr lang="en-GB" sz="2400" dirty="0">
              <a:solidFill>
                <a:srgbClr val="92D050"/>
              </a:solidFill>
            </a:endParaRPr>
          </a:p>
        </p:txBody>
      </p:sp>
      <p:pic>
        <p:nvPicPr>
          <p:cNvPr id="18" name="Picture 17"/>
          <p:cNvPicPr/>
          <p:nvPr/>
        </p:nvPicPr>
        <p:blipFill rotWithShape="1">
          <a:blip r:embed="rId3" cstate="screen">
            <a:extLst>
              <a:ext uri="{28A0092B-C50C-407E-A947-70E740481C1C}">
                <a14:useLocalDpi xmlns:a14="http://schemas.microsoft.com/office/drawing/2010/main"/>
              </a:ext>
            </a:extLst>
          </a:blip>
          <a:srcRect/>
          <a:stretch/>
        </p:blipFill>
        <p:spPr bwMode="auto">
          <a:xfrm>
            <a:off x="2903878" y="2132856"/>
            <a:ext cx="2808312" cy="2200639"/>
          </a:xfrm>
          <a:prstGeom prst="rect">
            <a:avLst/>
          </a:prstGeom>
          <a:ln>
            <a:noFill/>
          </a:ln>
          <a:extLst>
            <a:ext uri="{53640926-AAD7-44D8-BBD7-CCE9431645EC}">
              <a14:shadowObscured xmlns:a14="http://schemas.microsoft.com/office/drawing/2010/main"/>
            </a:ext>
          </a:extLst>
        </p:spPr>
      </p:pic>
      <p:pic>
        <p:nvPicPr>
          <p:cNvPr id="1035" name="Picture 1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28756" y="2060847"/>
            <a:ext cx="3139125" cy="234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E3B3CEE5-A7BC-4FA6-B7B8-BE6896AD87C1" descr="5BCC8C32-819D-49E0-96E5-E76B14958B1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51520" y="1862017"/>
            <a:ext cx="2430962" cy="247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3"/>
          <p:cNvSpPr>
            <a:spLocks noGrp="1"/>
          </p:cNvSpPr>
          <p:nvPr>
            <p:ph sz="half" idx="1"/>
          </p:nvPr>
        </p:nvSpPr>
        <p:spPr>
          <a:xfrm>
            <a:off x="5751204" y="4509120"/>
            <a:ext cx="3235732" cy="1020610"/>
          </a:xfrm>
        </p:spPr>
        <p:txBody>
          <a:bodyPr/>
          <a:lstStyle/>
          <a:p>
            <a:pPr marL="0" indent="0" algn="ctr">
              <a:buNone/>
            </a:pPr>
            <a:r>
              <a:rPr lang="en-GB" sz="1600" b="1" dirty="0" smtClean="0"/>
              <a:t>An academic approach to saving energy at Downing College!</a:t>
            </a:r>
          </a:p>
          <a:p>
            <a:pPr marL="0" indent="0" algn="ctr">
              <a:buNone/>
            </a:pPr>
            <a:endParaRPr lang="en-GB" sz="1600" dirty="0" smtClean="0"/>
          </a:p>
          <a:p>
            <a:pPr algn="ctr"/>
            <a:endParaRPr lang="en-GB" sz="1600" dirty="0" smtClean="0"/>
          </a:p>
        </p:txBody>
      </p:sp>
      <p:sp>
        <p:nvSpPr>
          <p:cNvPr id="10" name="Content Placeholder 3"/>
          <p:cNvSpPr>
            <a:spLocks noGrp="1"/>
          </p:cNvSpPr>
          <p:nvPr>
            <p:ph sz="half" idx="1"/>
          </p:nvPr>
        </p:nvSpPr>
        <p:spPr>
          <a:xfrm>
            <a:off x="3371387" y="4509120"/>
            <a:ext cx="1972887" cy="1069095"/>
          </a:xfrm>
        </p:spPr>
        <p:txBody>
          <a:bodyPr/>
          <a:lstStyle/>
          <a:p>
            <a:pPr marL="0" indent="0" algn="ctr">
              <a:buNone/>
            </a:pPr>
            <a:r>
              <a:rPr lang="en-GB" sz="1600" b="1" dirty="0" smtClean="0"/>
              <a:t>Swap shop/fashion fair at Emmanuel</a:t>
            </a:r>
            <a:endParaRPr lang="en-GB" sz="1600" dirty="0" smtClean="0"/>
          </a:p>
          <a:p>
            <a:pPr algn="ctr"/>
            <a:endParaRPr lang="en-GB" sz="1600" dirty="0" smtClean="0"/>
          </a:p>
        </p:txBody>
      </p:sp>
      <p:sp>
        <p:nvSpPr>
          <p:cNvPr id="11" name="Content Placeholder 3"/>
          <p:cNvSpPr>
            <a:spLocks noGrp="1"/>
          </p:cNvSpPr>
          <p:nvPr>
            <p:ph sz="half" idx="1"/>
          </p:nvPr>
        </p:nvSpPr>
        <p:spPr>
          <a:xfrm>
            <a:off x="35496" y="4437112"/>
            <a:ext cx="2880320" cy="441243"/>
          </a:xfrm>
        </p:spPr>
        <p:txBody>
          <a:bodyPr/>
          <a:lstStyle/>
          <a:p>
            <a:pPr marL="0" indent="0" algn="ctr">
              <a:buNone/>
            </a:pPr>
            <a:r>
              <a:rPr lang="en-GB" sz="1600" b="1" dirty="0" smtClean="0"/>
              <a:t>‘Leap into a jumper’ and ‘Miss Positive’ at MML!</a:t>
            </a:r>
            <a:endParaRPr lang="en-GB" sz="1600" dirty="0" smtClean="0"/>
          </a:p>
          <a:p>
            <a:pPr algn="ctr"/>
            <a:endParaRPr lang="en-GB" sz="1600" dirty="0" smtClean="0"/>
          </a:p>
        </p:txBody>
      </p:sp>
    </p:spTree>
    <p:extLst>
      <p:ext uri="{BB962C8B-B14F-4D97-AF65-F5344CB8AC3E}">
        <p14:creationId xmlns:p14="http://schemas.microsoft.com/office/powerpoint/2010/main" val="2989127655"/>
      </p:ext>
    </p:extLst>
  </p:cSld>
  <p:clrMapOvr>
    <a:masterClrMapping/>
  </p:clrMapOvr>
  <mc:AlternateContent xmlns:mc="http://schemas.openxmlformats.org/markup-compatibility/2006" xmlns:p14="http://schemas.microsoft.com/office/powerpoint/2010/main">
    <mc:Choice Requires="p14">
      <p:transition p14:dur="10" advClick="0" advTm="9000"/>
    </mc:Choice>
    <mc:Fallback xmlns="">
      <p:transition advClick="0" advTm="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196826"/>
            <a:ext cx="8375650" cy="423862"/>
          </a:xfrm>
        </p:spPr>
        <p:txBody>
          <a:bodyPr/>
          <a:lstStyle/>
          <a:p>
            <a:r>
              <a:rPr lang="en-GB" dirty="0" smtClean="0"/>
              <a:t>Green Impact at the University </a:t>
            </a:r>
            <a:r>
              <a:rPr lang="en-GB" dirty="0"/>
              <a:t>of </a:t>
            </a:r>
            <a:r>
              <a:rPr lang="en-GB" dirty="0" smtClean="0"/>
              <a:t>Cambridge</a:t>
            </a:r>
            <a:br>
              <a:rPr lang="en-GB" dirty="0" smtClean="0"/>
            </a:br>
            <a:r>
              <a:rPr lang="en-GB" sz="2400" dirty="0" smtClean="0">
                <a:solidFill>
                  <a:srgbClr val="92D050"/>
                </a:solidFill>
              </a:rPr>
              <a:t>This year’s top teams!</a:t>
            </a:r>
            <a:endParaRPr lang="en-GB" sz="2400" dirty="0">
              <a:solidFill>
                <a:srgbClr val="92D050"/>
              </a:solidFill>
            </a:endParaRPr>
          </a:p>
        </p:txBody>
      </p:sp>
      <p:sp>
        <p:nvSpPr>
          <p:cNvPr id="4" name="Content Placeholder 3"/>
          <p:cNvSpPr>
            <a:spLocks noGrp="1"/>
          </p:cNvSpPr>
          <p:nvPr>
            <p:ph sz="half" idx="1"/>
          </p:nvPr>
        </p:nvSpPr>
        <p:spPr>
          <a:xfrm>
            <a:off x="179512" y="1628800"/>
            <a:ext cx="8712968" cy="4067175"/>
          </a:xfrm>
        </p:spPr>
        <p:txBody>
          <a:bodyPr/>
          <a:lstStyle/>
          <a:p>
            <a:pPr marL="0" indent="0">
              <a:buNone/>
            </a:pPr>
            <a:r>
              <a:rPr lang="en-GB" sz="2400" b="1" dirty="0" smtClean="0"/>
              <a:t>Top </a:t>
            </a:r>
            <a:r>
              <a:rPr lang="en-GB" sz="2400" b="1" dirty="0" smtClean="0">
                <a:solidFill>
                  <a:srgbClr val="FFC000"/>
                </a:solidFill>
              </a:rPr>
              <a:t>Gold</a:t>
            </a:r>
            <a:r>
              <a:rPr lang="en-GB" sz="2400" b="1" dirty="0" smtClean="0"/>
              <a:t> Teams: </a:t>
            </a:r>
          </a:p>
          <a:p>
            <a:pPr marL="457200" indent="-457200">
              <a:buAutoNum type="arabicParenR"/>
            </a:pPr>
            <a:r>
              <a:rPr lang="en-GB" sz="2400" dirty="0"/>
              <a:t>231 </a:t>
            </a:r>
            <a:r>
              <a:rPr lang="en-GB" sz="2400" dirty="0" smtClean="0"/>
              <a:t>points </a:t>
            </a:r>
            <a:r>
              <a:rPr lang="en-GB" sz="2400" b="1" dirty="0" smtClean="0"/>
              <a:t>Green Futures Group (UL)</a:t>
            </a:r>
            <a:endParaRPr lang="en-GB" sz="2400" dirty="0" smtClean="0"/>
          </a:p>
          <a:p>
            <a:pPr marL="457200" indent="-457200">
              <a:buAutoNum type="arabicParenR"/>
            </a:pPr>
            <a:r>
              <a:rPr lang="en-GB" sz="2400" dirty="0"/>
              <a:t>213 </a:t>
            </a:r>
            <a:r>
              <a:rPr lang="en-GB" sz="2400" dirty="0" smtClean="0"/>
              <a:t>points </a:t>
            </a:r>
            <a:r>
              <a:rPr lang="en-GB" sz="2400" b="1" dirty="0" smtClean="0"/>
              <a:t>MRC </a:t>
            </a:r>
            <a:r>
              <a:rPr lang="en-GB" sz="2400" b="1" dirty="0"/>
              <a:t>Epidemiology </a:t>
            </a:r>
            <a:r>
              <a:rPr lang="en-GB" sz="2400" b="1" dirty="0" smtClean="0"/>
              <a:t>Labs</a:t>
            </a:r>
            <a:endParaRPr lang="en-GB" sz="2400" dirty="0"/>
          </a:p>
          <a:p>
            <a:pPr marL="457200" indent="-457200">
              <a:buAutoNum type="arabicParenR"/>
            </a:pPr>
            <a:r>
              <a:rPr lang="en-GB" sz="2400" dirty="0"/>
              <a:t>184 </a:t>
            </a:r>
            <a:r>
              <a:rPr lang="en-GB" sz="2400" dirty="0" smtClean="0"/>
              <a:t>points </a:t>
            </a:r>
            <a:r>
              <a:rPr lang="en-GB" sz="2400" b="1" dirty="0" err="1" smtClean="0"/>
              <a:t>Dept</a:t>
            </a:r>
            <a:r>
              <a:rPr lang="en-GB" sz="2400" b="1" dirty="0" smtClean="0"/>
              <a:t> </a:t>
            </a:r>
            <a:r>
              <a:rPr lang="en-GB" sz="2400" b="1" dirty="0"/>
              <a:t>of Land </a:t>
            </a:r>
            <a:r>
              <a:rPr lang="en-GB" sz="2400" b="1" dirty="0" smtClean="0"/>
              <a:t>Economy</a:t>
            </a:r>
            <a:endParaRPr lang="en-GB" sz="2400" dirty="0"/>
          </a:p>
          <a:p>
            <a:pPr marL="457200" indent="-457200">
              <a:buAutoNum type="arabicParenR"/>
            </a:pPr>
            <a:r>
              <a:rPr lang="en-GB" sz="2400" dirty="0"/>
              <a:t>178 </a:t>
            </a:r>
            <a:r>
              <a:rPr lang="en-GB" sz="2400" dirty="0" smtClean="0"/>
              <a:t>points </a:t>
            </a:r>
            <a:r>
              <a:rPr lang="en-GB" sz="2400" b="1" dirty="0" smtClean="0"/>
              <a:t>Modern &amp; Med. Languages</a:t>
            </a:r>
            <a:endParaRPr lang="en-GB" sz="2400" dirty="0"/>
          </a:p>
          <a:p>
            <a:pPr marL="457200" indent="-457200">
              <a:buFontTx/>
              <a:buAutoNum type="arabicParenR"/>
            </a:pPr>
            <a:r>
              <a:rPr lang="en-GB" sz="2400" dirty="0"/>
              <a:t>169 </a:t>
            </a:r>
            <a:r>
              <a:rPr lang="en-GB" sz="2400" dirty="0" smtClean="0"/>
              <a:t>points </a:t>
            </a:r>
            <a:r>
              <a:rPr lang="en-GB" sz="2400" b="1" dirty="0" smtClean="0"/>
              <a:t>Alison Richards Building</a:t>
            </a:r>
            <a:endParaRPr lang="en-GB" sz="2400" dirty="0" smtClean="0"/>
          </a:p>
          <a:p>
            <a:endParaRPr lang="en-GB" sz="2400" dirty="0" smtClean="0"/>
          </a:p>
          <a:p>
            <a:endParaRPr lang="en-GB" sz="2400" dirty="0" smtClean="0"/>
          </a:p>
          <a:p>
            <a:endParaRPr lang="en-GB" sz="2400"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716" y="1772816"/>
            <a:ext cx="2841780" cy="3789040"/>
          </a:xfrm>
          <a:prstGeom prst="rect">
            <a:avLst/>
          </a:prstGeom>
        </p:spPr>
      </p:pic>
    </p:spTree>
    <p:extLst>
      <p:ext uri="{BB962C8B-B14F-4D97-AF65-F5344CB8AC3E}">
        <p14:creationId xmlns:p14="http://schemas.microsoft.com/office/powerpoint/2010/main" val="2413982829"/>
      </p:ext>
    </p:extLst>
  </p:cSld>
  <p:clrMapOvr>
    <a:masterClrMapping/>
  </p:clrMapOvr>
  <mc:AlternateContent xmlns:mc="http://schemas.openxmlformats.org/markup-compatibility/2006" xmlns:p14="http://schemas.microsoft.com/office/powerpoint/2010/main">
    <mc:Choice Requires="p14">
      <p:transition p14:dur="10" advClick="0" advTm="9000"/>
    </mc:Choice>
    <mc:Fallback xmlns="">
      <p:transition advClick="0" advTm="9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196826"/>
            <a:ext cx="8375650" cy="423862"/>
          </a:xfrm>
        </p:spPr>
        <p:txBody>
          <a:bodyPr/>
          <a:lstStyle/>
          <a:p>
            <a:r>
              <a:rPr lang="en-GB" dirty="0" smtClean="0"/>
              <a:t>Green Impact at the University </a:t>
            </a:r>
            <a:r>
              <a:rPr lang="en-GB" dirty="0"/>
              <a:t>of </a:t>
            </a:r>
            <a:r>
              <a:rPr lang="en-GB" dirty="0" smtClean="0"/>
              <a:t>Cambridge</a:t>
            </a:r>
            <a:br>
              <a:rPr lang="en-GB" dirty="0" smtClean="0"/>
            </a:br>
            <a:r>
              <a:rPr lang="en-GB" sz="2400" dirty="0" smtClean="0">
                <a:solidFill>
                  <a:srgbClr val="92D050"/>
                </a:solidFill>
              </a:rPr>
              <a:t>What’s been happening?</a:t>
            </a:r>
            <a:endParaRPr lang="en-GB" sz="2400" dirty="0">
              <a:solidFill>
                <a:srgbClr val="92D050"/>
              </a:solidFill>
            </a:endParaRPr>
          </a:p>
        </p:txBody>
      </p:sp>
      <p:sp>
        <p:nvSpPr>
          <p:cNvPr id="4" name="Content Placeholder 3"/>
          <p:cNvSpPr>
            <a:spLocks noGrp="1"/>
          </p:cNvSpPr>
          <p:nvPr>
            <p:ph sz="half" idx="1"/>
          </p:nvPr>
        </p:nvSpPr>
        <p:spPr>
          <a:xfrm>
            <a:off x="3257660" y="5301208"/>
            <a:ext cx="2593716" cy="571048"/>
          </a:xfrm>
        </p:spPr>
        <p:txBody>
          <a:bodyPr/>
          <a:lstStyle/>
          <a:p>
            <a:pPr marL="0" indent="0" algn="ctr">
              <a:buNone/>
            </a:pPr>
            <a:r>
              <a:rPr lang="en-GB" sz="1600" b="1" dirty="0" smtClean="0"/>
              <a:t>Clare College recycling intervention – before and after!</a:t>
            </a:r>
            <a:endParaRPr lang="en-GB" dirty="0" smtClean="0"/>
          </a:p>
        </p:txBody>
      </p:sp>
      <p:grpSp>
        <p:nvGrpSpPr>
          <p:cNvPr id="5" name="Group 4"/>
          <p:cNvGrpSpPr/>
          <p:nvPr/>
        </p:nvGrpSpPr>
        <p:grpSpPr>
          <a:xfrm>
            <a:off x="3491880" y="1772816"/>
            <a:ext cx="2198915" cy="3362082"/>
            <a:chOff x="8355648" y="2480759"/>
            <a:chExt cx="2198915" cy="3362082"/>
          </a:xfrm>
        </p:grpSpPr>
        <p:pic>
          <p:nvPicPr>
            <p:cNvPr id="1030" name="Picture 6"/>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8355648" y="2480759"/>
              <a:ext cx="2198915" cy="168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8355648" y="4161800"/>
              <a:ext cx="2198915" cy="168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 name="Content Placeholder 3"/>
          <p:cNvSpPr>
            <a:spLocks noGrp="1"/>
          </p:cNvSpPr>
          <p:nvPr>
            <p:ph sz="half" idx="1"/>
          </p:nvPr>
        </p:nvSpPr>
        <p:spPr>
          <a:xfrm>
            <a:off x="256148" y="4653136"/>
            <a:ext cx="2803684" cy="1020610"/>
          </a:xfrm>
        </p:spPr>
        <p:txBody>
          <a:bodyPr/>
          <a:lstStyle/>
          <a:p>
            <a:pPr marL="0" indent="0" algn="ctr">
              <a:buNone/>
            </a:pPr>
            <a:r>
              <a:rPr lang="en-GB" sz="1600" b="1" dirty="0" smtClean="0"/>
              <a:t>Head of </a:t>
            </a:r>
            <a:r>
              <a:rPr lang="en-GB" sz="1600" b="1" dirty="0" err="1" smtClean="0"/>
              <a:t>Dept</a:t>
            </a:r>
            <a:r>
              <a:rPr lang="en-GB" sz="1600" b="1" dirty="0" smtClean="0"/>
              <a:t> at </a:t>
            </a:r>
            <a:r>
              <a:rPr lang="en-GB" sz="1600" b="1" dirty="0" err="1" smtClean="0"/>
              <a:t>Pediatrics</a:t>
            </a:r>
            <a:r>
              <a:rPr lang="en-GB" sz="1600" b="1" dirty="0" smtClean="0"/>
              <a:t> presents staff member with prize at Green impact event</a:t>
            </a:r>
          </a:p>
          <a:p>
            <a:pPr marL="0" indent="0" algn="ctr">
              <a:buNone/>
            </a:pPr>
            <a:endParaRPr lang="en-GB" sz="1600" dirty="0" smtClean="0"/>
          </a:p>
          <a:p>
            <a:pPr algn="ctr"/>
            <a:endParaRPr lang="en-GB" sz="1600" dirty="0" smtClean="0"/>
          </a:p>
        </p:txBody>
      </p:sp>
      <p:pic>
        <p:nvPicPr>
          <p:cNvPr id="26" name="Picture 5" descr="C:\Users\pcl29\AppData\Local\Microsoft\Windows\Temporary Internet Files\Content.Outlook\VY2RNHT2\David presenting the prize to June.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235428" y="1628800"/>
            <a:ext cx="2968420" cy="2933181"/>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3"/>
          <p:cNvSpPr>
            <a:spLocks noGrp="1"/>
          </p:cNvSpPr>
          <p:nvPr>
            <p:ph sz="half" idx="1"/>
          </p:nvPr>
        </p:nvSpPr>
        <p:spPr>
          <a:xfrm>
            <a:off x="6423256" y="3959019"/>
            <a:ext cx="1972887" cy="1069095"/>
          </a:xfrm>
        </p:spPr>
        <p:txBody>
          <a:bodyPr/>
          <a:lstStyle/>
          <a:p>
            <a:pPr marL="0" indent="0" algn="ctr">
              <a:buNone/>
            </a:pPr>
            <a:r>
              <a:rPr lang="en-GB" sz="1600" b="1" dirty="0" smtClean="0"/>
              <a:t>University Library bike trip to Grantchester for Spotlight on Travel month</a:t>
            </a:r>
            <a:endParaRPr lang="en-GB" sz="1600" dirty="0" smtClean="0"/>
          </a:p>
        </p:txBody>
      </p:sp>
      <p:pic>
        <p:nvPicPr>
          <p:cNvPr id="12" name="Picture 6" descr="C:\Users\pcl29\AppData\Local\Microsoft\Windows\Temporary Internet Files\Content.Outlook\VY2RNHT2\Grantchester UL2G.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151466" y="1798779"/>
            <a:ext cx="2643881" cy="1982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405880"/>
      </p:ext>
    </p:extLst>
  </p:cSld>
  <p:clrMapOvr>
    <a:masterClrMapping/>
  </p:clrMapOvr>
  <mc:AlternateContent xmlns:mc="http://schemas.openxmlformats.org/markup-compatibility/2006" xmlns:p14="http://schemas.microsoft.com/office/powerpoint/2010/main">
    <mc:Choice Requires="p14">
      <p:transition p14:dur="10" advClick="0" advTm="9000"/>
    </mc:Choice>
    <mc:Fallback xmlns="">
      <p:transition advClick="0" advTm="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blank">
  <a:themeElements>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clrMap bg1="lt1" tx1="dk1" bg2="lt2" tx2="dk2" accent1="accent1" accent2="accent2" accent3="accent3" accent4="accent4" accent5="accent5" accent6="accent6" hlink="hlink" folHlink="folHlink"/>
    </a:extraClrScheme>
    <a:extraClrScheme>
      <a:clrScheme name="blank 2">
        <a:dk1>
          <a:srgbClr val="003E72"/>
        </a:dk1>
        <a:lt1>
          <a:srgbClr val="FFFFFF"/>
        </a:lt1>
        <a:dk2>
          <a:srgbClr val="FFFFFF"/>
        </a:dk2>
        <a:lt2>
          <a:srgbClr val="83AFB4"/>
        </a:lt2>
        <a:accent1>
          <a:srgbClr val="6AADE4"/>
        </a:accent1>
        <a:accent2>
          <a:srgbClr val="EFBD47"/>
        </a:accent2>
        <a:accent3>
          <a:srgbClr val="FFFFFF"/>
        </a:accent3>
        <a:accent4>
          <a:srgbClr val="003460"/>
        </a:accent4>
        <a:accent5>
          <a:srgbClr val="B9D3EF"/>
        </a:accent5>
        <a:accent6>
          <a:srgbClr val="D9AB3F"/>
        </a:accent6>
        <a:hlink>
          <a:srgbClr val="A8B400"/>
        </a:hlink>
        <a:folHlink>
          <a:srgbClr val="6A4061"/>
        </a:folHlink>
      </a:clrScheme>
      <a:clrMap bg1="lt1" tx1="dk1" bg2="lt2" tx2="dk2" accent1="accent1" accent2="accent2" accent3="accent3" accent4="accent4" accent5="accent5" accent6="accent6" hlink="hlink" folHlink="folHlink"/>
    </a:extraClrScheme>
    <a:extraClrScheme>
      <a:clrScheme name="blank 3">
        <a:dk1>
          <a:srgbClr val="003E72"/>
        </a:dk1>
        <a:lt1>
          <a:srgbClr val="FFFFFF"/>
        </a:lt1>
        <a:dk2>
          <a:srgbClr val="FFFFFF"/>
        </a:dk2>
        <a:lt2>
          <a:srgbClr val="156570"/>
        </a:lt2>
        <a:accent1>
          <a:srgbClr val="003E72"/>
        </a:accent1>
        <a:accent2>
          <a:srgbClr val="C84E00"/>
        </a:accent2>
        <a:accent3>
          <a:srgbClr val="FFFFFF"/>
        </a:accent3>
        <a:accent4>
          <a:srgbClr val="003460"/>
        </a:accent4>
        <a:accent5>
          <a:srgbClr val="AAAFBC"/>
        </a:accent5>
        <a:accent6>
          <a:srgbClr val="B54600"/>
        </a:accent6>
        <a:hlink>
          <a:srgbClr val="435125"/>
        </a:hlink>
        <a:folHlink>
          <a:srgbClr val="412D5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D6A25766B57D4B860E43DB829ADE86" ma:contentTypeVersion="0" ma:contentTypeDescription="Create a new document." ma:contentTypeScope="" ma:versionID="333275c5f4c6d0ba562ebae3ab8a8d7c">
  <xsd:schema xmlns:xsd="http://www.w3.org/2001/XMLSchema" xmlns:xs="http://www.w3.org/2001/XMLSchema" xmlns:p="http://schemas.microsoft.com/office/2006/metadata/properties" targetNamespace="http://schemas.microsoft.com/office/2006/metadata/properties" ma:root="true" ma:fieldsID="806397c5048d0f6747e40377c93ed2d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8AA3DB-1C20-4A90-99A7-AE1138F65D6B}">
  <ds:schemaRefs>
    <ds:schemaRef ds:uri="http://schemas.microsoft.com/sharepoint/v3/contenttype/forms"/>
  </ds:schemaRefs>
</ds:datastoreItem>
</file>

<file path=customXml/itemProps2.xml><?xml version="1.0" encoding="utf-8"?>
<ds:datastoreItem xmlns:ds="http://schemas.openxmlformats.org/officeDocument/2006/customXml" ds:itemID="{68D7513F-BB99-4DE5-BE42-3E7FDC711E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15516CA-EE4D-4CDA-AC37-645B0B403AA9}">
  <ds:schemaRefs>
    <ds:schemaRef ds:uri="http://www.w3.org/XML/1998/namespace"/>
    <ds:schemaRef ds:uri="http://purl.org/dc/elements/1.1/"/>
    <ds:schemaRef ds:uri="http://schemas.microsoft.com/office/2006/documentManagement/types"/>
    <ds:schemaRef ds:uri="http://schemas.openxmlformats.org/package/2006/metadata/core-properties"/>
    <ds:schemaRef ds:uri="http://purl.org/dc/dcmitype/"/>
    <ds:schemaRef ds:uri="http://purl.org/dc/term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1112</TotalTime>
  <Words>822</Words>
  <Application>Microsoft Office PowerPoint</Application>
  <PresentationFormat>On-screen Show (4:3)</PresentationFormat>
  <Paragraphs>134</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2_blank</vt:lpstr>
      <vt:lpstr>Green Impact at the University of Cambridge This year’s stats…</vt:lpstr>
      <vt:lpstr>Participation in Green Impact at the University of Cambridge</vt:lpstr>
      <vt:lpstr>Green Impact at the University of Cambridge This year’s top teams!</vt:lpstr>
      <vt:lpstr>Green Impact at the University of Cambridge What’s been happening?</vt:lpstr>
      <vt:lpstr>Green Impact at the University of Cambridge Quotes from the auditors:</vt:lpstr>
      <vt:lpstr>Green Impact at the University of Cambridge This year’s top teams!</vt:lpstr>
      <vt:lpstr>Green Impact at the University of Cambridge What’s been happening?</vt:lpstr>
      <vt:lpstr>Green Impact at the University of Cambridge This year’s top teams!</vt:lpstr>
      <vt:lpstr>Green Impact at the University of Cambridge What’s been happening?</vt:lpstr>
      <vt:lpstr>Green Impact at the University of Cambridge Quotes from the auditors:</vt:lpstr>
      <vt:lpstr>Green Impact at the University of Cambridge This year’s top teams!</vt:lpstr>
      <vt:lpstr>Green Impact at the University of Cambridge What’s been happening?</vt:lpstr>
      <vt:lpstr>Green Impact at the University of Cambridge Quotes from the auditors:</vt:lpstr>
      <vt:lpstr>Green Impact at the University of Cambridge This year’s top teams!</vt:lpstr>
      <vt:lpstr>Green Impact at the University of Cambridge What’s been happening?</vt:lpstr>
      <vt:lpstr>Green Impact at the University of Cambridge Quotes from the auditors:</vt:lpstr>
      <vt:lpstr>Green Impact at the University of Cambridge This year’s top teams!</vt:lpstr>
      <vt:lpstr>Green Impact at the University of Cambridge What’s been happening?</vt:lpstr>
      <vt:lpstr>Green Impact at the University of Cambridge Quotes from the auditors:</vt:lpstr>
    </vt:vector>
  </TitlesOfParts>
  <Company>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Kemp</dc:creator>
  <cp:lastModifiedBy>Peter Lumb</cp:lastModifiedBy>
  <cp:revision>69</cp:revision>
  <dcterms:modified xsi:type="dcterms:W3CDTF">2016-06-06T12:55:37Z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0x010100AAD6A25766B57D4B860E43DB829ADE86</vt:lpwstr>
  </property>
</Properties>
</file>